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av" ContentType="audio/wav"/>
  <Default Extension="bin" ContentType="application/vnd.openxmlformats-officedocument.oleObjec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2" r:id="rId4"/>
    <p:sldId id="259" r:id="rId5"/>
    <p:sldId id="266" r:id="rId6"/>
    <p:sldId id="260" r:id="rId7"/>
    <p:sldId id="267" r:id="rId8"/>
    <p:sldId id="261" r:id="rId9"/>
    <p:sldId id="268" r:id="rId10"/>
    <p:sldId id="258" r:id="rId11"/>
    <p:sldId id="263" r:id="rId12"/>
    <p:sldId id="264" r:id="rId13"/>
    <p:sldId id="265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E07"/>
    <a:srgbClr val="885B00"/>
    <a:srgbClr val="DCB996"/>
    <a:srgbClr val="CF9E6D"/>
    <a:srgbClr val="CC9900"/>
    <a:srgbClr val="663300"/>
    <a:srgbClr val="9966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 snapToGrid="0">
      <p:cViewPr>
        <p:scale>
          <a:sx n="107" d="100"/>
          <a:sy n="107" d="100"/>
        </p:scale>
        <p:origin x="1760" y="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Relationship Id="rId2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F8B1E7C-0DD3-4F49-9171-C1E8621283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F2702-F03A-4375-A3CF-B407DD1FC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F3E26-2D7B-46BB-8888-C5BB09B62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9D123-1207-4DA7-BB41-24C09B099F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43286C-F68D-4605-9D57-951C3247D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C0477-9BEB-4694-AA57-EDC6315164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9CF1D-4EA6-48A4-B640-12DDFE4DFF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C1977-3B42-4CCF-8909-5A8AE5C2B2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62C60-C2F4-4158-B186-257D07145D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160A7-BB32-404B-8E9A-D0F134B7B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FD40C-3E2E-4FBB-9E87-AFCEC4E857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</p:spTree>
  </p:cSld>
  <p:clrMapOvr>
    <a:masterClrMapping/>
  </p:clrMapOvr>
  <p:transition spd="med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72E48-C030-4BF1-B8C4-CC871BC14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0242ACF1-044D-4E0F-9EC3-0525DC0AF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81000" y="5938838"/>
            <a:ext cx="8610600" cy="914400"/>
            <a:chOff x="144" y="1152"/>
            <a:chExt cx="5424" cy="576"/>
          </a:xfrm>
        </p:grpSpPr>
        <p:grpSp>
          <p:nvGrpSpPr>
            <p:cNvPr id="1032" name="Group 8"/>
            <p:cNvGrpSpPr>
              <a:grpSpLocks/>
            </p:cNvGrpSpPr>
            <p:nvPr/>
          </p:nvGrpSpPr>
          <p:grpSpPr bwMode="auto">
            <a:xfrm>
              <a:off x="408" y="1200"/>
              <a:ext cx="4896" cy="480"/>
              <a:chOff x="576" y="1200"/>
              <a:chExt cx="4896" cy="480"/>
            </a:xfrm>
          </p:grpSpPr>
          <p:sp>
            <p:nvSpPr>
              <p:cNvPr id="1035" name="Rectangle 9" descr="Oak"/>
              <p:cNvSpPr>
                <a:spLocks noChangeArrowheads="1"/>
              </p:cNvSpPr>
              <p:nvPr/>
            </p:nvSpPr>
            <p:spPr bwMode="auto">
              <a:xfrm>
                <a:off x="576" y="1200"/>
                <a:ext cx="96" cy="480"/>
              </a:xfrm>
              <a:prstGeom prst="rect">
                <a:avLst/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10" descr="Oak"/>
              <p:cNvSpPr>
                <a:spLocks noChangeArrowheads="1"/>
              </p:cNvSpPr>
              <p:nvPr/>
            </p:nvSpPr>
            <p:spPr bwMode="auto">
              <a:xfrm>
                <a:off x="1056" y="1200"/>
                <a:ext cx="96" cy="480"/>
              </a:xfrm>
              <a:prstGeom prst="rect">
                <a:avLst/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11" descr="Oak"/>
              <p:cNvSpPr>
                <a:spLocks noChangeArrowheads="1"/>
              </p:cNvSpPr>
              <p:nvPr/>
            </p:nvSpPr>
            <p:spPr bwMode="auto">
              <a:xfrm>
                <a:off x="1536" y="1200"/>
                <a:ext cx="96" cy="480"/>
              </a:xfrm>
              <a:prstGeom prst="rect">
                <a:avLst/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12" descr="Oak"/>
              <p:cNvSpPr>
                <a:spLocks noChangeArrowheads="1"/>
              </p:cNvSpPr>
              <p:nvPr/>
            </p:nvSpPr>
            <p:spPr bwMode="auto">
              <a:xfrm>
                <a:off x="2016" y="1200"/>
                <a:ext cx="96" cy="480"/>
              </a:xfrm>
              <a:prstGeom prst="rect">
                <a:avLst/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13" descr="Oak"/>
              <p:cNvSpPr>
                <a:spLocks noChangeArrowheads="1"/>
              </p:cNvSpPr>
              <p:nvPr/>
            </p:nvSpPr>
            <p:spPr bwMode="auto">
              <a:xfrm>
                <a:off x="2496" y="1200"/>
                <a:ext cx="96" cy="480"/>
              </a:xfrm>
              <a:prstGeom prst="rect">
                <a:avLst/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Rectangle 14" descr="Oak"/>
              <p:cNvSpPr>
                <a:spLocks noChangeArrowheads="1"/>
              </p:cNvSpPr>
              <p:nvPr/>
            </p:nvSpPr>
            <p:spPr bwMode="auto">
              <a:xfrm>
                <a:off x="2976" y="1200"/>
                <a:ext cx="96" cy="480"/>
              </a:xfrm>
              <a:prstGeom prst="rect">
                <a:avLst/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15" descr="Oak"/>
              <p:cNvSpPr>
                <a:spLocks noChangeArrowheads="1"/>
              </p:cNvSpPr>
              <p:nvPr/>
            </p:nvSpPr>
            <p:spPr bwMode="auto">
              <a:xfrm>
                <a:off x="3456" y="1200"/>
                <a:ext cx="96" cy="480"/>
              </a:xfrm>
              <a:prstGeom prst="rect">
                <a:avLst/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Rectangle 16" descr="Oak"/>
              <p:cNvSpPr>
                <a:spLocks noChangeArrowheads="1"/>
              </p:cNvSpPr>
              <p:nvPr/>
            </p:nvSpPr>
            <p:spPr bwMode="auto">
              <a:xfrm>
                <a:off x="3936" y="1200"/>
                <a:ext cx="96" cy="480"/>
              </a:xfrm>
              <a:prstGeom prst="rect">
                <a:avLst/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17" descr="Oak"/>
              <p:cNvSpPr>
                <a:spLocks noChangeArrowheads="1"/>
              </p:cNvSpPr>
              <p:nvPr/>
            </p:nvSpPr>
            <p:spPr bwMode="auto">
              <a:xfrm>
                <a:off x="4416" y="1200"/>
                <a:ext cx="96" cy="480"/>
              </a:xfrm>
              <a:prstGeom prst="rect">
                <a:avLst/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18" descr="Oak"/>
              <p:cNvSpPr>
                <a:spLocks noChangeArrowheads="1"/>
              </p:cNvSpPr>
              <p:nvPr/>
            </p:nvSpPr>
            <p:spPr bwMode="auto">
              <a:xfrm>
                <a:off x="4896" y="1200"/>
                <a:ext cx="96" cy="480"/>
              </a:xfrm>
              <a:prstGeom prst="rect">
                <a:avLst/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19" descr="Oak"/>
              <p:cNvSpPr>
                <a:spLocks noChangeArrowheads="1"/>
              </p:cNvSpPr>
              <p:nvPr/>
            </p:nvSpPr>
            <p:spPr bwMode="auto">
              <a:xfrm>
                <a:off x="5376" y="1200"/>
                <a:ext cx="96" cy="480"/>
              </a:xfrm>
              <a:prstGeom prst="rect">
                <a:avLst/>
              </a:prstGeom>
              <a:blipFill dpi="0" rotWithShape="0">
                <a:blip r:embed="rId13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3" name="AutoShape 20" descr="Oak"/>
            <p:cNvSpPr>
              <a:spLocks noChangeArrowheads="1"/>
            </p:cNvSpPr>
            <p:nvPr/>
          </p:nvSpPr>
          <p:spPr bwMode="auto">
            <a:xfrm>
              <a:off x="144" y="1152"/>
              <a:ext cx="5424" cy="96"/>
            </a:xfrm>
            <a:prstGeom prst="roundRect">
              <a:avLst>
                <a:gd name="adj" fmla="val 16667"/>
              </a:avLst>
            </a:prstGeom>
            <a:blipFill dpi="0" rotWithShape="0">
              <a:blip r:embed="rId1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AutoShape 21" descr="Oak"/>
            <p:cNvSpPr>
              <a:spLocks noChangeArrowheads="1"/>
            </p:cNvSpPr>
            <p:nvPr/>
          </p:nvSpPr>
          <p:spPr bwMode="auto">
            <a:xfrm>
              <a:off x="144" y="1632"/>
              <a:ext cx="5424" cy="96"/>
            </a:xfrm>
            <a:prstGeom prst="roundRect">
              <a:avLst>
                <a:gd name="adj" fmla="val 16667"/>
              </a:avLst>
            </a:prstGeom>
            <a:blipFill dpi="0" rotWithShape="0">
              <a:blip r:embed="rId1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5963" y="6642100"/>
            <a:ext cx="7710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66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dissolv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Comic Sans MS" pitchFamily="66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Comic Sans MS" pitchFamily="66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Comic Sans MS" pitchFamily="66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Comic Sans MS" pitchFamily="66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9966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9966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9966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9966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966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966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966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966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9966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6" Type="http://schemas.openxmlformats.org/officeDocument/2006/relationships/oleObject" Target="../embeddings/oleObject5.bin"/><Relationship Id="rId7" Type="http://schemas.openxmlformats.org/officeDocument/2006/relationships/oleObject" Target="../embeddings/oleObject6.bin"/><Relationship Id="rId8" Type="http://schemas.openxmlformats.org/officeDocument/2006/relationships/image" Target="../media/image5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wmf"/><Relationship Id="rId6" Type="http://schemas.openxmlformats.org/officeDocument/2006/relationships/oleObject" Target="../embeddings/oleObject2.bin"/><Relationship Id="rId7" Type="http://schemas.openxmlformats.org/officeDocument/2006/relationships/oleObject" Target="../embeddings/oleObject3.bin"/><Relationship Id="rId8" Type="http://schemas.openxmlformats.org/officeDocument/2006/relationships/image" Target="../media/image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 sz="8800" smtClean="0">
                <a:solidFill>
                  <a:srgbClr val="996633"/>
                </a:solidFill>
              </a:rPr>
              <a:t>The Ladder Method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 rot="20751950">
            <a:off x="76200" y="3657600"/>
            <a:ext cx="6400800" cy="1752600"/>
          </a:xfrm>
        </p:spPr>
        <p:txBody>
          <a:bodyPr/>
          <a:lstStyle/>
          <a:p>
            <a:r>
              <a:rPr lang="en-US" altLang="en-US" smtClean="0">
                <a:solidFill>
                  <a:srgbClr val="996633"/>
                </a:solidFill>
              </a:rPr>
              <a:t>For Finding LCD, GCF and Simplifying Fractions</a:t>
            </a:r>
          </a:p>
        </p:txBody>
      </p:sp>
      <p:grpSp>
        <p:nvGrpSpPr>
          <p:cNvPr id="2052" name="Group 17"/>
          <p:cNvGrpSpPr>
            <a:grpSpLocks/>
          </p:cNvGrpSpPr>
          <p:nvPr/>
        </p:nvGrpSpPr>
        <p:grpSpPr bwMode="auto">
          <a:xfrm>
            <a:off x="214313" y="4505325"/>
            <a:ext cx="9018587" cy="969963"/>
            <a:chOff x="135" y="2838"/>
            <a:chExt cx="5681" cy="611"/>
          </a:xfrm>
        </p:grpSpPr>
        <p:grpSp>
          <p:nvGrpSpPr>
            <p:cNvPr id="2054" name="Group 7"/>
            <p:cNvGrpSpPr>
              <a:grpSpLocks/>
            </p:cNvGrpSpPr>
            <p:nvPr/>
          </p:nvGrpSpPr>
          <p:grpSpPr bwMode="auto">
            <a:xfrm rot="-819830">
              <a:off x="624" y="2928"/>
              <a:ext cx="4704" cy="432"/>
              <a:chOff x="576" y="2112"/>
              <a:chExt cx="4704" cy="432"/>
            </a:xfrm>
          </p:grpSpPr>
          <p:sp>
            <p:nvSpPr>
              <p:cNvPr id="2057" name="Rectangle 8" descr="Oak"/>
              <p:cNvSpPr>
                <a:spLocks noChangeArrowheads="1"/>
              </p:cNvSpPr>
              <p:nvPr/>
            </p:nvSpPr>
            <p:spPr bwMode="auto">
              <a:xfrm>
                <a:off x="576" y="2112"/>
                <a:ext cx="96" cy="43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2058" name="Rectangle 9" descr="Oak"/>
              <p:cNvSpPr>
                <a:spLocks noChangeArrowheads="1"/>
              </p:cNvSpPr>
              <p:nvPr/>
            </p:nvSpPr>
            <p:spPr bwMode="auto">
              <a:xfrm>
                <a:off x="1152" y="2112"/>
                <a:ext cx="96" cy="43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2059" name="Rectangle 10" descr="Oak"/>
              <p:cNvSpPr>
                <a:spLocks noChangeArrowheads="1"/>
              </p:cNvSpPr>
              <p:nvPr/>
            </p:nvSpPr>
            <p:spPr bwMode="auto">
              <a:xfrm>
                <a:off x="1728" y="2112"/>
                <a:ext cx="96" cy="43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2060" name="Rectangle 11" descr="Oak"/>
              <p:cNvSpPr>
                <a:spLocks noChangeArrowheads="1"/>
              </p:cNvSpPr>
              <p:nvPr/>
            </p:nvSpPr>
            <p:spPr bwMode="auto">
              <a:xfrm>
                <a:off x="2304" y="2112"/>
                <a:ext cx="96" cy="43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2061" name="Rectangle 12" descr="Oak"/>
              <p:cNvSpPr>
                <a:spLocks noChangeArrowheads="1"/>
              </p:cNvSpPr>
              <p:nvPr/>
            </p:nvSpPr>
            <p:spPr bwMode="auto">
              <a:xfrm>
                <a:off x="2880" y="2112"/>
                <a:ext cx="96" cy="43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2062" name="Rectangle 13" descr="Oak"/>
              <p:cNvSpPr>
                <a:spLocks noChangeArrowheads="1"/>
              </p:cNvSpPr>
              <p:nvPr/>
            </p:nvSpPr>
            <p:spPr bwMode="auto">
              <a:xfrm>
                <a:off x="3456" y="2112"/>
                <a:ext cx="96" cy="43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2063" name="Rectangle 14" descr="Oak"/>
              <p:cNvSpPr>
                <a:spLocks noChangeArrowheads="1"/>
              </p:cNvSpPr>
              <p:nvPr/>
            </p:nvSpPr>
            <p:spPr bwMode="auto">
              <a:xfrm>
                <a:off x="4032" y="2112"/>
                <a:ext cx="96" cy="43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2064" name="Rectangle 15" descr="Oak"/>
              <p:cNvSpPr>
                <a:spLocks noChangeArrowheads="1"/>
              </p:cNvSpPr>
              <p:nvPr/>
            </p:nvSpPr>
            <p:spPr bwMode="auto">
              <a:xfrm>
                <a:off x="4608" y="2112"/>
                <a:ext cx="96" cy="43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  <p:sp>
            <p:nvSpPr>
              <p:cNvPr id="2065" name="Rectangle 16" descr="Oak"/>
              <p:cNvSpPr>
                <a:spLocks noChangeArrowheads="1"/>
              </p:cNvSpPr>
              <p:nvPr/>
            </p:nvSpPr>
            <p:spPr bwMode="auto">
              <a:xfrm>
                <a:off x="5184" y="2112"/>
                <a:ext cx="96" cy="432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en-US"/>
              </a:p>
            </p:txBody>
          </p:sp>
        </p:grpSp>
        <p:sp>
          <p:nvSpPr>
            <p:cNvPr id="2055" name="AutoShape 5" descr="Oak"/>
            <p:cNvSpPr>
              <a:spLocks noChangeArrowheads="1"/>
            </p:cNvSpPr>
            <p:nvPr/>
          </p:nvSpPr>
          <p:spPr bwMode="auto">
            <a:xfrm rot="-819830">
              <a:off x="135" y="2838"/>
              <a:ext cx="5568" cy="144"/>
            </a:xfrm>
            <a:prstGeom prst="roundRect">
              <a:avLst>
                <a:gd name="adj" fmla="val 16667"/>
              </a:avLst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2056" name="AutoShape 6" descr="Oak"/>
            <p:cNvSpPr>
              <a:spLocks noChangeArrowheads="1"/>
            </p:cNvSpPr>
            <p:nvPr/>
          </p:nvSpPr>
          <p:spPr bwMode="auto">
            <a:xfrm rot="-819830">
              <a:off x="248" y="3305"/>
              <a:ext cx="5568" cy="144"/>
            </a:xfrm>
            <a:prstGeom prst="roundRect">
              <a:avLst>
                <a:gd name="adj" fmla="val 16667"/>
              </a:avLst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2053" name="Text Box 18"/>
          <p:cNvSpPr txBox="1">
            <a:spLocks noChangeArrowheads="1"/>
          </p:cNvSpPr>
          <p:nvPr/>
        </p:nvSpPr>
        <p:spPr bwMode="auto">
          <a:xfrm rot="-840000">
            <a:off x="2730500" y="5232400"/>
            <a:ext cx="6324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en-US" sz="1800">
                <a:solidFill>
                  <a:srgbClr val="996633"/>
                </a:solidFill>
                <a:latin typeface="Comic Sans MS" pitchFamily="66" charset="0"/>
              </a:rPr>
              <a:t>Becky Afghani, LBUSD Math Curriculum Office, 2003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355600"/>
            <a:ext cx="8248650" cy="1143000"/>
          </a:xfrm>
        </p:spPr>
        <p:txBody>
          <a:bodyPr/>
          <a:lstStyle/>
          <a:p>
            <a:r>
              <a:rPr lang="en-US" altLang="en-US" smtClean="0"/>
              <a:t>Let’s try some bigger numbers.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36675"/>
            <a:ext cx="7772400" cy="108585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mtClean="0"/>
              <a:t>Divide out all the common factors down the left side.</a:t>
            </a: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5873750" y="2509838"/>
            <a:ext cx="3270250" cy="1819275"/>
          </a:xfrm>
          <a:prstGeom prst="cloudCallout">
            <a:avLst>
              <a:gd name="adj1" fmla="val -72912"/>
              <a:gd name="adj2" fmla="val -30019"/>
            </a:avLst>
          </a:prstGeom>
          <a:solidFill>
            <a:srgbClr val="CF9E6D"/>
          </a:solidFill>
          <a:ln w="38100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>
                <a:solidFill>
                  <a:srgbClr val="663300"/>
                </a:solidFill>
                <a:latin typeface="Comic Sans MS" pitchFamily="66" charset="0"/>
              </a:rPr>
              <a:t>What number</a:t>
            </a:r>
          </a:p>
          <a:p>
            <a:pPr algn="ctr"/>
            <a:r>
              <a:rPr lang="en-US" altLang="en-US" dirty="0">
                <a:solidFill>
                  <a:srgbClr val="663300"/>
                </a:solidFill>
                <a:latin typeface="Comic Sans MS" pitchFamily="66" charset="0"/>
              </a:rPr>
              <a:t>goes into both</a:t>
            </a:r>
          </a:p>
          <a:p>
            <a:pPr algn="ctr"/>
            <a:r>
              <a:rPr lang="en-US" altLang="en-US" dirty="0">
                <a:solidFill>
                  <a:srgbClr val="663300"/>
                </a:solidFill>
                <a:latin typeface="Comic Sans MS" pitchFamily="66" charset="0"/>
              </a:rPr>
              <a:t>24 and 60?</a:t>
            </a:r>
            <a:endParaRPr lang="en-US" altLang="en-US" dirty="0"/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>
            <a:off x="6219825" y="3071813"/>
            <a:ext cx="3119438" cy="2078037"/>
          </a:xfrm>
          <a:prstGeom prst="cloudCallout">
            <a:avLst>
              <a:gd name="adj1" fmla="val -86389"/>
              <a:gd name="adj2" fmla="val -10199"/>
            </a:avLst>
          </a:prstGeom>
          <a:solidFill>
            <a:srgbClr val="CF9E6D"/>
          </a:solidFill>
          <a:ln w="38100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>
                <a:solidFill>
                  <a:srgbClr val="663300"/>
                </a:solidFill>
                <a:latin typeface="Comic Sans MS" pitchFamily="66" charset="0"/>
              </a:rPr>
              <a:t>Does any # </a:t>
            </a:r>
          </a:p>
          <a:p>
            <a:pPr algn="ctr"/>
            <a:r>
              <a:rPr lang="en-US" altLang="en-US" dirty="0">
                <a:solidFill>
                  <a:srgbClr val="663300"/>
                </a:solidFill>
                <a:latin typeface="Comic Sans MS" pitchFamily="66" charset="0"/>
              </a:rPr>
              <a:t>besides 1</a:t>
            </a:r>
          </a:p>
          <a:p>
            <a:pPr algn="ctr"/>
            <a:r>
              <a:rPr lang="en-US" altLang="en-US" dirty="0">
                <a:solidFill>
                  <a:srgbClr val="663300"/>
                </a:solidFill>
                <a:latin typeface="Comic Sans MS" pitchFamily="66" charset="0"/>
              </a:rPr>
              <a:t>go into both </a:t>
            </a:r>
          </a:p>
          <a:p>
            <a:pPr algn="ctr"/>
            <a:r>
              <a:rPr lang="en-US" altLang="en-US" dirty="0">
                <a:solidFill>
                  <a:srgbClr val="663300"/>
                </a:solidFill>
                <a:latin typeface="Comic Sans MS" pitchFamily="66" charset="0"/>
              </a:rPr>
              <a:t>12 and 30?</a:t>
            </a:r>
            <a:endParaRPr lang="en-US" altLang="en-US" dirty="0"/>
          </a:p>
        </p:txBody>
      </p:sp>
      <p:sp>
        <p:nvSpPr>
          <p:cNvPr id="11271" name="WordArt 4"/>
          <p:cNvSpPr>
            <a:spLocks noChangeArrowheads="1" noChangeShapeType="1" noTextEdit="1"/>
          </p:cNvSpPr>
          <p:nvPr/>
        </p:nvSpPr>
        <p:spPr bwMode="auto">
          <a:xfrm>
            <a:off x="3354388" y="2425700"/>
            <a:ext cx="55562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24</a:t>
            </a:r>
          </a:p>
        </p:txBody>
      </p:sp>
      <p:sp>
        <p:nvSpPr>
          <p:cNvPr id="11272" name="WordArt 5"/>
          <p:cNvSpPr>
            <a:spLocks noChangeArrowheads="1" noChangeShapeType="1" noTextEdit="1"/>
          </p:cNvSpPr>
          <p:nvPr/>
        </p:nvSpPr>
        <p:spPr bwMode="auto">
          <a:xfrm>
            <a:off x="4251325" y="2425700"/>
            <a:ext cx="59372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60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3059113" y="2293938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 rot="5400000">
            <a:off x="4120356" y="2137570"/>
            <a:ext cx="53975" cy="2176462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2519363" y="2425700"/>
            <a:ext cx="26987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2</a:t>
            </a:r>
          </a:p>
        </p:txBody>
      </p:sp>
      <p:sp>
        <p:nvSpPr>
          <p:cNvPr id="6155" name="WordArt 11"/>
          <p:cNvSpPr>
            <a:spLocks noChangeArrowheads="1" noChangeShapeType="1" noTextEdit="1"/>
          </p:cNvSpPr>
          <p:nvPr/>
        </p:nvSpPr>
        <p:spPr bwMode="auto">
          <a:xfrm>
            <a:off x="3354388" y="3376613"/>
            <a:ext cx="514350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12</a:t>
            </a:r>
          </a:p>
        </p:txBody>
      </p:sp>
      <p:sp>
        <p:nvSpPr>
          <p:cNvPr id="6156" name="WordArt 12"/>
          <p:cNvSpPr>
            <a:spLocks noChangeArrowheads="1" noChangeShapeType="1" noTextEdit="1"/>
          </p:cNvSpPr>
          <p:nvPr/>
        </p:nvSpPr>
        <p:spPr bwMode="auto">
          <a:xfrm>
            <a:off x="4249738" y="3376613"/>
            <a:ext cx="595312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30</a:t>
            </a:r>
          </a:p>
        </p:txBody>
      </p:sp>
      <p:sp>
        <p:nvSpPr>
          <p:cNvPr id="6159" name="AutoShape 15"/>
          <p:cNvSpPr>
            <a:spLocks noChangeArrowheads="1"/>
          </p:cNvSpPr>
          <p:nvPr/>
        </p:nvSpPr>
        <p:spPr bwMode="auto">
          <a:xfrm>
            <a:off x="3197225" y="3222625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60" name="AutoShape 16"/>
          <p:cNvSpPr>
            <a:spLocks noChangeArrowheads="1"/>
          </p:cNvSpPr>
          <p:nvPr/>
        </p:nvSpPr>
        <p:spPr bwMode="auto">
          <a:xfrm rot="5400000">
            <a:off x="4221162" y="3154363"/>
            <a:ext cx="53975" cy="20002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62" name="WordArt 18"/>
          <p:cNvSpPr>
            <a:spLocks noChangeArrowheads="1" noChangeShapeType="1" noTextEdit="1"/>
          </p:cNvSpPr>
          <p:nvPr/>
        </p:nvSpPr>
        <p:spPr bwMode="auto">
          <a:xfrm>
            <a:off x="2787650" y="3375025"/>
            <a:ext cx="268288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2</a:t>
            </a:r>
          </a:p>
        </p:txBody>
      </p:sp>
      <p:sp>
        <p:nvSpPr>
          <p:cNvPr id="6163" name="WordArt 19"/>
          <p:cNvSpPr>
            <a:spLocks noChangeArrowheads="1" noChangeShapeType="1" noTextEdit="1"/>
          </p:cNvSpPr>
          <p:nvPr/>
        </p:nvSpPr>
        <p:spPr bwMode="auto">
          <a:xfrm>
            <a:off x="3632200" y="4295775"/>
            <a:ext cx="317500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6</a:t>
            </a:r>
          </a:p>
        </p:txBody>
      </p:sp>
      <p:sp>
        <p:nvSpPr>
          <p:cNvPr id="6164" name="WordArt 20"/>
          <p:cNvSpPr>
            <a:spLocks noChangeArrowheads="1" noChangeShapeType="1" noTextEdit="1"/>
          </p:cNvSpPr>
          <p:nvPr/>
        </p:nvSpPr>
        <p:spPr bwMode="auto">
          <a:xfrm>
            <a:off x="4529138" y="4295775"/>
            <a:ext cx="59372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15</a:t>
            </a:r>
          </a:p>
        </p:txBody>
      </p:sp>
      <p:sp>
        <p:nvSpPr>
          <p:cNvPr id="6165" name="AutoShape 21"/>
          <p:cNvSpPr>
            <a:spLocks noChangeArrowheads="1"/>
          </p:cNvSpPr>
          <p:nvPr/>
        </p:nvSpPr>
        <p:spPr bwMode="auto">
          <a:xfrm>
            <a:off x="3475038" y="4141788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66" name="AutoShape 22"/>
          <p:cNvSpPr>
            <a:spLocks noChangeArrowheads="1"/>
          </p:cNvSpPr>
          <p:nvPr/>
        </p:nvSpPr>
        <p:spPr bwMode="auto">
          <a:xfrm rot="5400000">
            <a:off x="4356894" y="4217194"/>
            <a:ext cx="53975" cy="1712913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67" name="WordArt 23"/>
          <p:cNvSpPr>
            <a:spLocks noChangeArrowheads="1" noChangeShapeType="1" noTextEdit="1"/>
          </p:cNvSpPr>
          <p:nvPr/>
        </p:nvSpPr>
        <p:spPr bwMode="auto">
          <a:xfrm>
            <a:off x="3065463" y="4294188"/>
            <a:ext cx="269875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3</a:t>
            </a:r>
          </a:p>
        </p:txBody>
      </p:sp>
      <p:sp>
        <p:nvSpPr>
          <p:cNvPr id="6169" name="WordArt 25"/>
          <p:cNvSpPr>
            <a:spLocks noChangeArrowheads="1" noChangeShapeType="1" noTextEdit="1"/>
          </p:cNvSpPr>
          <p:nvPr/>
        </p:nvSpPr>
        <p:spPr bwMode="auto">
          <a:xfrm>
            <a:off x="3635375" y="5181600"/>
            <a:ext cx="317500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2</a:t>
            </a:r>
          </a:p>
        </p:txBody>
      </p:sp>
      <p:sp>
        <p:nvSpPr>
          <p:cNvPr id="6170" name="WordArt 26"/>
          <p:cNvSpPr>
            <a:spLocks noChangeArrowheads="1" noChangeShapeType="1" noTextEdit="1"/>
          </p:cNvSpPr>
          <p:nvPr/>
        </p:nvSpPr>
        <p:spPr bwMode="auto">
          <a:xfrm>
            <a:off x="4703763" y="5181600"/>
            <a:ext cx="363537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5</a:t>
            </a:r>
          </a:p>
        </p:txBody>
      </p:sp>
      <p:sp>
        <p:nvSpPr>
          <p:cNvPr id="6154" name="AutoShape 10"/>
          <p:cNvSpPr>
            <a:spLocks noChangeArrowheads="1"/>
          </p:cNvSpPr>
          <p:nvPr/>
        </p:nvSpPr>
        <p:spPr bwMode="auto">
          <a:xfrm>
            <a:off x="6408738" y="3825875"/>
            <a:ext cx="2735262" cy="1343025"/>
          </a:xfrm>
          <a:prstGeom prst="cloudCallout">
            <a:avLst>
              <a:gd name="adj1" fmla="val -90917"/>
              <a:gd name="adj2" fmla="val 17731"/>
            </a:avLst>
          </a:prstGeom>
          <a:solidFill>
            <a:srgbClr val="CF9E6D"/>
          </a:solidFill>
          <a:ln w="38100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>
                <a:solidFill>
                  <a:srgbClr val="663300"/>
                </a:solidFill>
                <a:latin typeface="Comic Sans MS" pitchFamily="66" charset="0"/>
              </a:rPr>
              <a:t>How about</a:t>
            </a:r>
          </a:p>
          <a:p>
            <a:pPr algn="ctr"/>
            <a:r>
              <a:rPr lang="en-US" altLang="en-US" dirty="0">
                <a:solidFill>
                  <a:srgbClr val="663300"/>
                </a:solidFill>
                <a:latin typeface="Comic Sans MS" pitchFamily="66" charset="0"/>
              </a:rPr>
              <a:t>6 and 15?</a:t>
            </a:r>
            <a:endParaRPr lang="en-US" altLang="en-US" dirty="0"/>
          </a:p>
        </p:txBody>
      </p:sp>
      <p:sp>
        <p:nvSpPr>
          <p:cNvPr id="6158" name="AutoShape 14"/>
          <p:cNvSpPr>
            <a:spLocks noChangeArrowheads="1"/>
          </p:cNvSpPr>
          <p:nvPr/>
        </p:nvSpPr>
        <p:spPr bwMode="auto">
          <a:xfrm>
            <a:off x="6189663" y="4127500"/>
            <a:ext cx="2954337" cy="1547813"/>
          </a:xfrm>
          <a:prstGeom prst="cloudCallout">
            <a:avLst>
              <a:gd name="adj1" fmla="val -79176"/>
              <a:gd name="adj2" fmla="val 25181"/>
            </a:avLst>
          </a:prstGeom>
          <a:solidFill>
            <a:srgbClr val="CF9E6D"/>
          </a:solidFill>
          <a:ln w="38100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</a:rPr>
              <a:t>Anything else?</a:t>
            </a:r>
            <a:endParaRPr lang="en-US" altLang="en-US"/>
          </a:p>
        </p:txBody>
      </p:sp>
      <p:sp>
        <p:nvSpPr>
          <p:cNvPr id="6175" name="AutoShape 31"/>
          <p:cNvSpPr>
            <a:spLocks noChangeArrowheads="1"/>
          </p:cNvSpPr>
          <p:nvPr/>
        </p:nvSpPr>
        <p:spPr bwMode="auto">
          <a:xfrm>
            <a:off x="6189663" y="4741863"/>
            <a:ext cx="2954337" cy="1547812"/>
          </a:xfrm>
          <a:prstGeom prst="cloudCallout">
            <a:avLst>
              <a:gd name="adj1" fmla="val -74019"/>
              <a:gd name="adj2" fmla="val -4667"/>
            </a:avLst>
          </a:prstGeom>
          <a:solidFill>
            <a:srgbClr val="CF9E6D"/>
          </a:solidFill>
          <a:ln w="38100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</a:rPr>
              <a:t>No?</a:t>
            </a:r>
          </a:p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</a:rPr>
              <a:t>You’re done.</a:t>
            </a:r>
            <a:endParaRPr lang="en-US" alt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6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nimBg="1" autoUpdateAnimBg="0"/>
      <p:bldP spid="6157" grpId="0" animBg="1" autoUpdateAnimBg="0"/>
      <p:bldP spid="6150" grpId="0" animBg="1"/>
      <p:bldP spid="6151" grpId="0" animBg="1"/>
      <p:bldP spid="6153" grpId="0" animBg="1"/>
      <p:bldP spid="6155" grpId="0" animBg="1"/>
      <p:bldP spid="6156" grpId="0" animBg="1"/>
      <p:bldP spid="6159" grpId="0" animBg="1"/>
      <p:bldP spid="6160" grpId="0" animBg="1"/>
      <p:bldP spid="6162" grpId="0" animBg="1"/>
      <p:bldP spid="6163" grpId="0" animBg="1"/>
      <p:bldP spid="6164" grpId="0" animBg="1"/>
      <p:bldP spid="6165" grpId="0" animBg="1"/>
      <p:bldP spid="6166" grpId="0" animBg="1"/>
      <p:bldP spid="6167" grpId="0" animBg="1"/>
      <p:bldP spid="6169" grpId="0" animBg="1"/>
      <p:bldP spid="6170" grpId="0" animBg="1"/>
      <p:bldP spid="6154" grpId="0" animBg="1" autoUpdateAnimBg="0"/>
      <p:bldP spid="6158" grpId="0" animBg="1" autoUpdateAnimBg="0"/>
      <p:bldP spid="6175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884238" y="1273175"/>
            <a:ext cx="3944937" cy="4860925"/>
            <a:chOff x="557" y="802"/>
            <a:chExt cx="2485" cy="3062"/>
          </a:xfrm>
        </p:grpSpPr>
        <p:sp>
          <p:nvSpPr>
            <p:cNvPr id="12314" name="Freeform 29"/>
            <p:cNvSpPr>
              <a:spLocks/>
            </p:cNvSpPr>
            <p:nvPr/>
          </p:nvSpPr>
          <p:spPr bwMode="auto">
            <a:xfrm>
              <a:off x="557" y="802"/>
              <a:ext cx="2485" cy="3062"/>
            </a:xfrm>
            <a:custGeom>
              <a:avLst/>
              <a:gdLst>
                <a:gd name="T0" fmla="*/ 197 w 2485"/>
                <a:gd name="T1" fmla="*/ 312 h 3062"/>
                <a:gd name="T2" fmla="*/ 17 w 2485"/>
                <a:gd name="T3" fmla="*/ 1187 h 3062"/>
                <a:gd name="T4" fmla="*/ 300 w 2485"/>
                <a:gd name="T5" fmla="*/ 1504 h 3062"/>
                <a:gd name="T6" fmla="*/ 34 w 2485"/>
                <a:gd name="T7" fmla="*/ 1864 h 3062"/>
                <a:gd name="T8" fmla="*/ 394 w 2485"/>
                <a:gd name="T9" fmla="*/ 2232 h 3062"/>
                <a:gd name="T10" fmla="*/ 86 w 2485"/>
                <a:gd name="T11" fmla="*/ 2627 h 3062"/>
                <a:gd name="T12" fmla="*/ 163 w 2485"/>
                <a:gd name="T13" fmla="*/ 2849 h 3062"/>
                <a:gd name="T14" fmla="*/ 1012 w 2485"/>
                <a:gd name="T15" fmla="*/ 2704 h 3062"/>
                <a:gd name="T16" fmla="*/ 1414 w 2485"/>
                <a:gd name="T17" fmla="*/ 2909 h 3062"/>
                <a:gd name="T18" fmla="*/ 1946 w 2485"/>
                <a:gd name="T19" fmla="*/ 2747 h 3062"/>
                <a:gd name="T20" fmla="*/ 2400 w 2485"/>
                <a:gd name="T21" fmla="*/ 2918 h 3062"/>
                <a:gd name="T22" fmla="*/ 2426 w 2485"/>
                <a:gd name="T23" fmla="*/ 1881 h 3062"/>
                <a:gd name="T24" fmla="*/ 2049 w 2485"/>
                <a:gd name="T25" fmla="*/ 2258 h 3062"/>
                <a:gd name="T26" fmla="*/ 1774 w 2485"/>
                <a:gd name="T27" fmla="*/ 2044 h 3062"/>
                <a:gd name="T28" fmla="*/ 1526 w 2485"/>
                <a:gd name="T29" fmla="*/ 2207 h 3062"/>
                <a:gd name="T30" fmla="*/ 1354 w 2485"/>
                <a:gd name="T31" fmla="*/ 1984 h 3062"/>
                <a:gd name="T32" fmla="*/ 883 w 2485"/>
                <a:gd name="T33" fmla="*/ 2284 h 3062"/>
                <a:gd name="T34" fmla="*/ 1037 w 2485"/>
                <a:gd name="T35" fmla="*/ 1881 h 3062"/>
                <a:gd name="T36" fmla="*/ 892 w 2485"/>
                <a:gd name="T37" fmla="*/ 1649 h 3062"/>
                <a:gd name="T38" fmla="*/ 917 w 2485"/>
                <a:gd name="T39" fmla="*/ 1478 h 3062"/>
                <a:gd name="T40" fmla="*/ 737 w 2485"/>
                <a:gd name="T41" fmla="*/ 1315 h 3062"/>
                <a:gd name="T42" fmla="*/ 832 w 2485"/>
                <a:gd name="T43" fmla="*/ 869 h 3062"/>
                <a:gd name="T44" fmla="*/ 660 w 2485"/>
                <a:gd name="T45" fmla="*/ 664 h 3062"/>
                <a:gd name="T46" fmla="*/ 832 w 2485"/>
                <a:gd name="T47" fmla="*/ 149 h 3062"/>
                <a:gd name="T48" fmla="*/ 506 w 2485"/>
                <a:gd name="T49" fmla="*/ 29 h 3062"/>
                <a:gd name="T50" fmla="*/ 197 w 2485"/>
                <a:gd name="T51" fmla="*/ 312 h 306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85"/>
                <a:gd name="T79" fmla="*/ 0 h 3062"/>
                <a:gd name="T80" fmla="*/ 2485 w 2485"/>
                <a:gd name="T81" fmla="*/ 3062 h 306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85" h="3062">
                  <a:moveTo>
                    <a:pt x="197" y="312"/>
                  </a:moveTo>
                  <a:cubicBezTo>
                    <a:pt x="116" y="505"/>
                    <a:pt x="0" y="988"/>
                    <a:pt x="17" y="1187"/>
                  </a:cubicBezTo>
                  <a:cubicBezTo>
                    <a:pt x="34" y="1386"/>
                    <a:pt x="297" y="1391"/>
                    <a:pt x="300" y="1504"/>
                  </a:cubicBezTo>
                  <a:cubicBezTo>
                    <a:pt x="303" y="1617"/>
                    <a:pt x="18" y="1743"/>
                    <a:pt x="34" y="1864"/>
                  </a:cubicBezTo>
                  <a:cubicBezTo>
                    <a:pt x="50" y="1985"/>
                    <a:pt x="385" y="2105"/>
                    <a:pt x="394" y="2232"/>
                  </a:cubicBezTo>
                  <a:cubicBezTo>
                    <a:pt x="403" y="2359"/>
                    <a:pt x="124" y="2524"/>
                    <a:pt x="86" y="2627"/>
                  </a:cubicBezTo>
                  <a:cubicBezTo>
                    <a:pt x="48" y="2730"/>
                    <a:pt x="9" y="2836"/>
                    <a:pt x="163" y="2849"/>
                  </a:cubicBezTo>
                  <a:cubicBezTo>
                    <a:pt x="317" y="2862"/>
                    <a:pt x="804" y="2694"/>
                    <a:pt x="1012" y="2704"/>
                  </a:cubicBezTo>
                  <a:cubicBezTo>
                    <a:pt x="1220" y="2714"/>
                    <a:pt x="1258" y="2902"/>
                    <a:pt x="1414" y="2909"/>
                  </a:cubicBezTo>
                  <a:cubicBezTo>
                    <a:pt x="1570" y="2916"/>
                    <a:pt x="1782" y="2746"/>
                    <a:pt x="1946" y="2747"/>
                  </a:cubicBezTo>
                  <a:cubicBezTo>
                    <a:pt x="2110" y="2748"/>
                    <a:pt x="2320" y="3062"/>
                    <a:pt x="2400" y="2918"/>
                  </a:cubicBezTo>
                  <a:cubicBezTo>
                    <a:pt x="2480" y="2774"/>
                    <a:pt x="2485" y="1991"/>
                    <a:pt x="2426" y="1881"/>
                  </a:cubicBezTo>
                  <a:cubicBezTo>
                    <a:pt x="2367" y="1771"/>
                    <a:pt x="2158" y="2231"/>
                    <a:pt x="2049" y="2258"/>
                  </a:cubicBezTo>
                  <a:cubicBezTo>
                    <a:pt x="1940" y="2285"/>
                    <a:pt x="1861" y="2052"/>
                    <a:pt x="1774" y="2044"/>
                  </a:cubicBezTo>
                  <a:cubicBezTo>
                    <a:pt x="1687" y="2036"/>
                    <a:pt x="1596" y="2217"/>
                    <a:pt x="1526" y="2207"/>
                  </a:cubicBezTo>
                  <a:cubicBezTo>
                    <a:pt x="1456" y="2197"/>
                    <a:pt x="1461" y="1971"/>
                    <a:pt x="1354" y="1984"/>
                  </a:cubicBezTo>
                  <a:cubicBezTo>
                    <a:pt x="1247" y="1997"/>
                    <a:pt x="936" y="2301"/>
                    <a:pt x="883" y="2284"/>
                  </a:cubicBezTo>
                  <a:cubicBezTo>
                    <a:pt x="830" y="2267"/>
                    <a:pt x="1036" y="1987"/>
                    <a:pt x="1037" y="1881"/>
                  </a:cubicBezTo>
                  <a:cubicBezTo>
                    <a:pt x="1038" y="1775"/>
                    <a:pt x="912" y="1716"/>
                    <a:pt x="892" y="1649"/>
                  </a:cubicBezTo>
                  <a:cubicBezTo>
                    <a:pt x="872" y="1582"/>
                    <a:pt x="943" y="1534"/>
                    <a:pt x="917" y="1478"/>
                  </a:cubicBezTo>
                  <a:cubicBezTo>
                    <a:pt x="891" y="1422"/>
                    <a:pt x="751" y="1416"/>
                    <a:pt x="737" y="1315"/>
                  </a:cubicBezTo>
                  <a:cubicBezTo>
                    <a:pt x="723" y="1214"/>
                    <a:pt x="845" y="977"/>
                    <a:pt x="832" y="869"/>
                  </a:cubicBezTo>
                  <a:cubicBezTo>
                    <a:pt x="819" y="761"/>
                    <a:pt x="660" y="784"/>
                    <a:pt x="660" y="664"/>
                  </a:cubicBezTo>
                  <a:cubicBezTo>
                    <a:pt x="660" y="544"/>
                    <a:pt x="858" y="255"/>
                    <a:pt x="832" y="149"/>
                  </a:cubicBezTo>
                  <a:cubicBezTo>
                    <a:pt x="806" y="43"/>
                    <a:pt x="615" y="0"/>
                    <a:pt x="506" y="29"/>
                  </a:cubicBezTo>
                  <a:cubicBezTo>
                    <a:pt x="397" y="58"/>
                    <a:pt x="278" y="119"/>
                    <a:pt x="197" y="312"/>
                  </a:cubicBezTo>
                  <a:close/>
                </a:path>
              </a:pathLst>
            </a:custGeom>
            <a:solidFill>
              <a:srgbClr val="DCB99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5" name="Text Box 30"/>
            <p:cNvSpPr txBox="1">
              <a:spLocks noChangeArrowheads="1"/>
            </p:cNvSpPr>
            <p:nvPr/>
          </p:nvSpPr>
          <p:spPr bwMode="auto">
            <a:xfrm>
              <a:off x="974" y="1611"/>
              <a:ext cx="2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663300"/>
                  </a:solidFill>
                  <a:latin typeface="Comic Sans MS" pitchFamily="66" charset="0"/>
                </a:rPr>
                <a:t>x</a:t>
              </a:r>
              <a:endParaRPr lang="en-US" altLang="en-US"/>
            </a:p>
          </p:txBody>
        </p:sp>
        <p:sp>
          <p:nvSpPr>
            <p:cNvPr id="12316" name="Text Box 31"/>
            <p:cNvSpPr txBox="1">
              <a:spLocks noChangeArrowheads="1"/>
            </p:cNvSpPr>
            <p:nvPr/>
          </p:nvSpPr>
          <p:spPr bwMode="auto">
            <a:xfrm>
              <a:off x="1113" y="2213"/>
              <a:ext cx="2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663300"/>
                  </a:solidFill>
                  <a:latin typeface="Comic Sans MS" pitchFamily="66" charset="0"/>
                </a:rPr>
                <a:t>x</a:t>
              </a:r>
              <a:endParaRPr lang="en-US" altLang="en-US"/>
            </a:p>
          </p:txBody>
        </p:sp>
        <p:sp>
          <p:nvSpPr>
            <p:cNvPr id="12317" name="Text Box 32"/>
            <p:cNvSpPr txBox="1">
              <a:spLocks noChangeArrowheads="1"/>
            </p:cNvSpPr>
            <p:nvPr/>
          </p:nvSpPr>
          <p:spPr bwMode="auto">
            <a:xfrm>
              <a:off x="1372" y="2866"/>
              <a:ext cx="2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663300"/>
                  </a:solidFill>
                  <a:latin typeface="Comic Sans MS" pitchFamily="66" charset="0"/>
                </a:rPr>
                <a:t>x</a:t>
              </a:r>
              <a:endParaRPr lang="en-US" altLang="en-US"/>
            </a:p>
          </p:txBody>
        </p:sp>
        <p:sp>
          <p:nvSpPr>
            <p:cNvPr id="12318" name="Text Box 33"/>
            <p:cNvSpPr txBox="1">
              <a:spLocks noChangeArrowheads="1"/>
            </p:cNvSpPr>
            <p:nvPr/>
          </p:nvSpPr>
          <p:spPr bwMode="auto">
            <a:xfrm>
              <a:off x="1931" y="3065"/>
              <a:ext cx="2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663300"/>
                  </a:solidFill>
                  <a:latin typeface="Comic Sans MS" pitchFamily="66" charset="0"/>
                </a:rPr>
                <a:t>x</a:t>
              </a:r>
              <a:endParaRPr lang="en-US" altLang="en-US"/>
            </a:p>
          </p:txBody>
        </p:sp>
      </p:grp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355600"/>
            <a:ext cx="8248650" cy="1143000"/>
          </a:xfrm>
          <a:solidFill>
            <a:srgbClr val="DCB996"/>
          </a:solidFill>
        </p:spPr>
        <p:txBody>
          <a:bodyPr/>
          <a:lstStyle/>
          <a:p>
            <a:r>
              <a:rPr lang="en-US" altLang="en-US" smtClean="0"/>
              <a:t>Find the LCM.</a:t>
            </a:r>
          </a:p>
        </p:txBody>
      </p:sp>
      <p:grpSp>
        <p:nvGrpSpPr>
          <p:cNvPr id="12293" name="Group 27"/>
          <p:cNvGrpSpPr>
            <a:grpSpLocks/>
          </p:cNvGrpSpPr>
          <p:nvPr/>
        </p:nvGrpSpPr>
        <p:grpSpPr bwMode="auto">
          <a:xfrm>
            <a:off x="1447800" y="1879600"/>
            <a:ext cx="2728913" cy="3508375"/>
            <a:chOff x="1587" y="1445"/>
            <a:chExt cx="1719" cy="2210"/>
          </a:xfrm>
        </p:grpSpPr>
        <p:sp>
          <p:nvSpPr>
            <p:cNvPr id="12297" name="WordArt 6"/>
            <p:cNvSpPr>
              <a:spLocks noChangeArrowheads="1" noChangeShapeType="1" noTextEdit="1"/>
            </p:cNvSpPr>
            <p:nvPr/>
          </p:nvSpPr>
          <p:spPr bwMode="auto">
            <a:xfrm>
              <a:off x="2113" y="1528"/>
              <a:ext cx="35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24</a:t>
              </a:r>
            </a:p>
          </p:txBody>
        </p:sp>
        <p:sp>
          <p:nvSpPr>
            <p:cNvPr id="12298" name="WordArt 7"/>
            <p:cNvSpPr>
              <a:spLocks noChangeArrowheads="1" noChangeShapeType="1" noTextEdit="1"/>
            </p:cNvSpPr>
            <p:nvPr/>
          </p:nvSpPr>
          <p:spPr bwMode="auto">
            <a:xfrm>
              <a:off x="2678" y="1528"/>
              <a:ext cx="374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60</a:t>
              </a:r>
            </a:p>
          </p:txBody>
        </p:sp>
        <p:sp>
          <p:nvSpPr>
            <p:cNvPr id="12299" name="AutoShape 8"/>
            <p:cNvSpPr>
              <a:spLocks noChangeArrowheads="1"/>
            </p:cNvSpPr>
            <p:nvPr/>
          </p:nvSpPr>
          <p:spPr bwMode="auto">
            <a:xfrm>
              <a:off x="1927" y="1445"/>
              <a:ext cx="34" cy="604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2300" name="AutoShape 9"/>
            <p:cNvSpPr>
              <a:spLocks noChangeArrowheads="1"/>
            </p:cNvSpPr>
            <p:nvPr/>
          </p:nvSpPr>
          <p:spPr bwMode="auto">
            <a:xfrm rot="5400000">
              <a:off x="2596" y="1346"/>
              <a:ext cx="34" cy="1371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2301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587" y="1528"/>
              <a:ext cx="17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</a:t>
              </a:r>
            </a:p>
          </p:txBody>
        </p:sp>
        <p:sp>
          <p:nvSpPr>
            <p:cNvPr id="12302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2113" y="2127"/>
              <a:ext cx="324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12</a:t>
              </a:r>
            </a:p>
          </p:txBody>
        </p:sp>
        <p:sp>
          <p:nvSpPr>
            <p:cNvPr id="12303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2677" y="2127"/>
              <a:ext cx="375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30</a:t>
              </a:r>
            </a:p>
          </p:txBody>
        </p:sp>
        <p:sp>
          <p:nvSpPr>
            <p:cNvPr id="12304" name="AutoShape 13"/>
            <p:cNvSpPr>
              <a:spLocks noChangeArrowheads="1"/>
            </p:cNvSpPr>
            <p:nvPr/>
          </p:nvSpPr>
          <p:spPr bwMode="auto">
            <a:xfrm>
              <a:off x="2014" y="2030"/>
              <a:ext cx="34" cy="604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2305" name="AutoShape 14"/>
            <p:cNvSpPr>
              <a:spLocks noChangeArrowheads="1"/>
            </p:cNvSpPr>
            <p:nvPr/>
          </p:nvSpPr>
          <p:spPr bwMode="auto">
            <a:xfrm rot="5400000">
              <a:off x="2659" y="1987"/>
              <a:ext cx="34" cy="1260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2306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1756" y="2126"/>
              <a:ext cx="169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</a:t>
              </a:r>
            </a:p>
          </p:txBody>
        </p:sp>
        <p:sp>
          <p:nvSpPr>
            <p:cNvPr id="12307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2288" y="2706"/>
              <a:ext cx="20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6</a:t>
              </a:r>
            </a:p>
          </p:txBody>
        </p:sp>
        <p:sp>
          <p:nvSpPr>
            <p:cNvPr id="12308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2853" y="2706"/>
              <a:ext cx="374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15</a:t>
              </a:r>
            </a:p>
          </p:txBody>
        </p:sp>
        <p:sp>
          <p:nvSpPr>
            <p:cNvPr id="12309" name="AutoShape 18"/>
            <p:cNvSpPr>
              <a:spLocks noChangeArrowheads="1"/>
            </p:cNvSpPr>
            <p:nvPr/>
          </p:nvSpPr>
          <p:spPr bwMode="auto">
            <a:xfrm>
              <a:off x="2189" y="2609"/>
              <a:ext cx="34" cy="604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2310" name="AutoShape 19"/>
            <p:cNvSpPr>
              <a:spLocks noChangeArrowheads="1"/>
            </p:cNvSpPr>
            <p:nvPr/>
          </p:nvSpPr>
          <p:spPr bwMode="auto">
            <a:xfrm rot="5400000">
              <a:off x="2745" y="2656"/>
              <a:ext cx="34" cy="1079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2311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1931" y="2705"/>
              <a:ext cx="17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3</a:t>
              </a:r>
            </a:p>
          </p:txBody>
        </p:sp>
        <p:sp>
          <p:nvSpPr>
            <p:cNvPr id="12312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2290" y="3264"/>
              <a:ext cx="20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</a:t>
              </a:r>
            </a:p>
          </p:txBody>
        </p:sp>
        <p:sp>
          <p:nvSpPr>
            <p:cNvPr id="12313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2963" y="3264"/>
              <a:ext cx="229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5</a:t>
              </a:r>
            </a:p>
          </p:txBody>
        </p:sp>
      </p:grpSp>
      <p:sp>
        <p:nvSpPr>
          <p:cNvPr id="12322" name="Text Box 34"/>
          <p:cNvSpPr txBox="1">
            <a:spLocks noChangeArrowheads="1"/>
          </p:cNvSpPr>
          <p:nvPr/>
        </p:nvSpPr>
        <p:spPr bwMode="auto">
          <a:xfrm>
            <a:off x="4184650" y="4337050"/>
            <a:ext cx="842963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800">
                <a:solidFill>
                  <a:srgbClr val="663300"/>
                </a:solidFill>
                <a:latin typeface="Comic Sans MS" pitchFamily="66" charset="0"/>
              </a:rPr>
              <a:t>=</a:t>
            </a:r>
            <a:endParaRPr lang="en-US" altLang="en-US" sz="8800"/>
          </a:p>
        </p:txBody>
      </p:sp>
      <p:sp>
        <p:nvSpPr>
          <p:cNvPr id="12323" name="Text Box 35"/>
          <p:cNvSpPr txBox="1">
            <a:spLocks noChangeArrowheads="1"/>
          </p:cNvSpPr>
          <p:nvPr/>
        </p:nvSpPr>
        <p:spPr bwMode="auto">
          <a:xfrm>
            <a:off x="5030788" y="4406900"/>
            <a:ext cx="2230437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800">
                <a:solidFill>
                  <a:srgbClr val="663300"/>
                </a:solidFill>
                <a:latin typeface="Comic Sans MS" pitchFamily="66" charset="0"/>
              </a:rPr>
              <a:t>120</a:t>
            </a:r>
            <a:endParaRPr lang="en-US" altLang="en-US" sz="8800"/>
          </a:p>
        </p:txBody>
      </p:sp>
      <p:sp>
        <p:nvSpPr>
          <p:cNvPr id="12324" name="AutoShape 36"/>
          <p:cNvSpPr>
            <a:spLocks noChangeArrowheads="1"/>
          </p:cNvSpPr>
          <p:nvPr/>
        </p:nvSpPr>
        <p:spPr bwMode="auto">
          <a:xfrm>
            <a:off x="6415088" y="1716088"/>
            <a:ext cx="2309812" cy="2751137"/>
          </a:xfrm>
          <a:prstGeom prst="roundRect">
            <a:avLst>
              <a:gd name="adj" fmla="val 16667"/>
            </a:avLst>
          </a:prstGeom>
          <a:solidFill>
            <a:srgbClr val="DCB996"/>
          </a:solidFill>
          <a:ln w="57150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The LCM</a:t>
            </a:r>
          </a:p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of </a:t>
            </a:r>
          </a:p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24 and 60</a:t>
            </a:r>
          </a:p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is 120.</a:t>
            </a:r>
            <a:endParaRPr lang="en-US" alt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23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22" grpId="0" autoUpdateAnimBg="0"/>
      <p:bldP spid="12323" grpId="0" autoUpdateAnimBg="0"/>
      <p:bldP spid="12324" grpId="0" animBg="1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1279525" y="1714500"/>
            <a:ext cx="1060450" cy="3035300"/>
            <a:chOff x="806" y="1080"/>
            <a:chExt cx="668" cy="1912"/>
          </a:xfrm>
        </p:grpSpPr>
        <p:sp>
          <p:nvSpPr>
            <p:cNvPr id="13338" name="AutoShape 30"/>
            <p:cNvSpPr>
              <a:spLocks noChangeArrowheads="1"/>
            </p:cNvSpPr>
            <p:nvPr/>
          </p:nvSpPr>
          <p:spPr bwMode="auto">
            <a:xfrm rot="-744309">
              <a:off x="806" y="1080"/>
              <a:ext cx="668" cy="1912"/>
            </a:xfrm>
            <a:prstGeom prst="roundRect">
              <a:avLst>
                <a:gd name="adj" fmla="val 50000"/>
              </a:avLst>
            </a:prstGeom>
            <a:solidFill>
              <a:srgbClr val="DCB99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" name="Text Box 7"/>
            <p:cNvSpPr txBox="1">
              <a:spLocks noChangeArrowheads="1"/>
            </p:cNvSpPr>
            <p:nvPr/>
          </p:nvSpPr>
          <p:spPr bwMode="auto">
            <a:xfrm>
              <a:off x="1098" y="2224"/>
              <a:ext cx="2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663300"/>
                  </a:solidFill>
                  <a:latin typeface="Comic Sans MS" pitchFamily="66" charset="0"/>
                </a:rPr>
                <a:t>x</a:t>
              </a:r>
              <a:endParaRPr lang="en-US" altLang="en-US"/>
            </a:p>
          </p:txBody>
        </p:sp>
        <p:sp>
          <p:nvSpPr>
            <p:cNvPr id="4" name="Text Box 32"/>
            <p:cNvSpPr txBox="1">
              <a:spLocks noChangeArrowheads="1"/>
            </p:cNvSpPr>
            <p:nvPr/>
          </p:nvSpPr>
          <p:spPr bwMode="auto">
            <a:xfrm>
              <a:off x="945" y="1617"/>
              <a:ext cx="2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663300"/>
                  </a:solidFill>
                  <a:latin typeface="Comic Sans MS" pitchFamily="66" charset="0"/>
                </a:rPr>
                <a:t>x</a:t>
              </a:r>
              <a:endParaRPr lang="en-US" altLang="en-US"/>
            </a:p>
          </p:txBody>
        </p:sp>
      </p:grpSp>
      <p:sp>
        <p:nvSpPr>
          <p:cNvPr id="13316" name="Rectangle 8"/>
          <p:cNvSpPr>
            <a:spLocks noGrp="1" noChangeArrowheads="1"/>
          </p:cNvSpPr>
          <p:nvPr>
            <p:ph type="title"/>
          </p:nvPr>
        </p:nvSpPr>
        <p:spPr>
          <a:xfrm>
            <a:off x="447675" y="355600"/>
            <a:ext cx="8248650" cy="1143000"/>
          </a:xfrm>
          <a:solidFill>
            <a:srgbClr val="DCB996"/>
          </a:solidFill>
        </p:spPr>
        <p:txBody>
          <a:bodyPr/>
          <a:lstStyle/>
          <a:p>
            <a:r>
              <a:rPr lang="en-US" altLang="en-US" smtClean="0"/>
              <a:t>Find the GCF.</a:t>
            </a:r>
          </a:p>
        </p:txBody>
      </p:sp>
      <p:grpSp>
        <p:nvGrpSpPr>
          <p:cNvPr id="13317" name="Group 9"/>
          <p:cNvGrpSpPr>
            <a:grpSpLocks/>
          </p:cNvGrpSpPr>
          <p:nvPr/>
        </p:nvGrpSpPr>
        <p:grpSpPr bwMode="auto">
          <a:xfrm>
            <a:off x="1447800" y="1879600"/>
            <a:ext cx="2728913" cy="3508375"/>
            <a:chOff x="1587" y="1445"/>
            <a:chExt cx="1719" cy="2210"/>
          </a:xfrm>
        </p:grpSpPr>
        <p:sp>
          <p:nvSpPr>
            <p:cNvPr id="13321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2113" y="1528"/>
              <a:ext cx="35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24</a:t>
              </a:r>
            </a:p>
          </p:txBody>
        </p:sp>
        <p:sp>
          <p:nvSpPr>
            <p:cNvPr id="13322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2678" y="1528"/>
              <a:ext cx="374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60</a:t>
              </a:r>
            </a:p>
          </p:txBody>
        </p:sp>
        <p:sp>
          <p:nvSpPr>
            <p:cNvPr id="13323" name="AutoShape 12"/>
            <p:cNvSpPr>
              <a:spLocks noChangeArrowheads="1"/>
            </p:cNvSpPr>
            <p:nvPr/>
          </p:nvSpPr>
          <p:spPr bwMode="auto">
            <a:xfrm>
              <a:off x="1927" y="1445"/>
              <a:ext cx="34" cy="604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3324" name="AutoShape 13"/>
            <p:cNvSpPr>
              <a:spLocks noChangeArrowheads="1"/>
            </p:cNvSpPr>
            <p:nvPr/>
          </p:nvSpPr>
          <p:spPr bwMode="auto">
            <a:xfrm rot="5400000">
              <a:off x="2596" y="1346"/>
              <a:ext cx="34" cy="1371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3325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1587" y="1528"/>
              <a:ext cx="17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</a:t>
              </a:r>
            </a:p>
          </p:txBody>
        </p:sp>
        <p:sp>
          <p:nvSpPr>
            <p:cNvPr id="13326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2113" y="2127"/>
              <a:ext cx="324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12</a:t>
              </a:r>
            </a:p>
          </p:txBody>
        </p:sp>
        <p:sp>
          <p:nvSpPr>
            <p:cNvPr id="13327" name="WordArt 16"/>
            <p:cNvSpPr>
              <a:spLocks noChangeArrowheads="1" noChangeShapeType="1" noTextEdit="1"/>
            </p:cNvSpPr>
            <p:nvPr/>
          </p:nvSpPr>
          <p:spPr bwMode="auto">
            <a:xfrm>
              <a:off x="2677" y="2127"/>
              <a:ext cx="375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30</a:t>
              </a:r>
            </a:p>
          </p:txBody>
        </p:sp>
        <p:sp>
          <p:nvSpPr>
            <p:cNvPr id="13328" name="AutoShape 17"/>
            <p:cNvSpPr>
              <a:spLocks noChangeArrowheads="1"/>
            </p:cNvSpPr>
            <p:nvPr/>
          </p:nvSpPr>
          <p:spPr bwMode="auto">
            <a:xfrm>
              <a:off x="2014" y="2030"/>
              <a:ext cx="34" cy="604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3329" name="AutoShape 18"/>
            <p:cNvSpPr>
              <a:spLocks noChangeArrowheads="1"/>
            </p:cNvSpPr>
            <p:nvPr/>
          </p:nvSpPr>
          <p:spPr bwMode="auto">
            <a:xfrm rot="5400000">
              <a:off x="2659" y="1987"/>
              <a:ext cx="34" cy="1260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3330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1756" y="2126"/>
              <a:ext cx="169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</a:t>
              </a:r>
            </a:p>
          </p:txBody>
        </p:sp>
        <p:sp>
          <p:nvSpPr>
            <p:cNvPr id="13331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2288" y="2706"/>
              <a:ext cx="20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6</a:t>
              </a:r>
            </a:p>
          </p:txBody>
        </p:sp>
        <p:sp>
          <p:nvSpPr>
            <p:cNvPr id="13332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2853" y="2706"/>
              <a:ext cx="374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15</a:t>
              </a:r>
            </a:p>
          </p:txBody>
        </p:sp>
        <p:sp>
          <p:nvSpPr>
            <p:cNvPr id="13333" name="AutoShape 22"/>
            <p:cNvSpPr>
              <a:spLocks noChangeArrowheads="1"/>
            </p:cNvSpPr>
            <p:nvPr/>
          </p:nvSpPr>
          <p:spPr bwMode="auto">
            <a:xfrm>
              <a:off x="2189" y="2609"/>
              <a:ext cx="34" cy="604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3334" name="AutoShape 23"/>
            <p:cNvSpPr>
              <a:spLocks noChangeArrowheads="1"/>
            </p:cNvSpPr>
            <p:nvPr/>
          </p:nvSpPr>
          <p:spPr bwMode="auto">
            <a:xfrm rot="5400000">
              <a:off x="2745" y="2656"/>
              <a:ext cx="34" cy="1079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3335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1931" y="2705"/>
              <a:ext cx="17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3</a:t>
              </a:r>
            </a:p>
          </p:txBody>
        </p:sp>
        <p:sp>
          <p:nvSpPr>
            <p:cNvPr id="13336" name="WordArt 25"/>
            <p:cNvSpPr>
              <a:spLocks noChangeArrowheads="1" noChangeShapeType="1" noTextEdit="1"/>
            </p:cNvSpPr>
            <p:nvPr/>
          </p:nvSpPr>
          <p:spPr bwMode="auto">
            <a:xfrm>
              <a:off x="2290" y="3264"/>
              <a:ext cx="20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</a:t>
              </a:r>
            </a:p>
          </p:txBody>
        </p:sp>
        <p:sp>
          <p:nvSpPr>
            <p:cNvPr id="13337" name="WordArt 26"/>
            <p:cNvSpPr>
              <a:spLocks noChangeArrowheads="1" noChangeShapeType="1" noTextEdit="1"/>
            </p:cNvSpPr>
            <p:nvPr/>
          </p:nvSpPr>
          <p:spPr bwMode="auto">
            <a:xfrm>
              <a:off x="2963" y="3264"/>
              <a:ext cx="229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5</a:t>
              </a:r>
            </a:p>
          </p:txBody>
        </p:sp>
      </p:grpSp>
      <p:sp>
        <p:nvSpPr>
          <p:cNvPr id="13339" name="Text Box 27"/>
          <p:cNvSpPr txBox="1">
            <a:spLocks noChangeArrowheads="1"/>
          </p:cNvSpPr>
          <p:nvPr/>
        </p:nvSpPr>
        <p:spPr bwMode="auto">
          <a:xfrm>
            <a:off x="1163638" y="3968750"/>
            <a:ext cx="842962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800">
                <a:solidFill>
                  <a:srgbClr val="663300"/>
                </a:solidFill>
                <a:latin typeface="Comic Sans MS" pitchFamily="66" charset="0"/>
              </a:rPr>
              <a:t>=</a:t>
            </a:r>
            <a:endParaRPr lang="en-US" altLang="en-US" sz="8800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0" y="4067175"/>
            <a:ext cx="1482725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800">
                <a:solidFill>
                  <a:srgbClr val="663300"/>
                </a:solidFill>
                <a:latin typeface="Comic Sans MS" pitchFamily="66" charset="0"/>
              </a:rPr>
              <a:t>12</a:t>
            </a:r>
            <a:endParaRPr lang="en-US" altLang="en-US" sz="8800"/>
          </a:p>
        </p:txBody>
      </p:sp>
      <p:sp>
        <p:nvSpPr>
          <p:cNvPr id="13341" name="AutoShape 29"/>
          <p:cNvSpPr>
            <a:spLocks noChangeArrowheads="1"/>
          </p:cNvSpPr>
          <p:nvPr/>
        </p:nvSpPr>
        <p:spPr bwMode="auto">
          <a:xfrm>
            <a:off x="6415088" y="1716088"/>
            <a:ext cx="2309812" cy="2751137"/>
          </a:xfrm>
          <a:prstGeom prst="roundRect">
            <a:avLst>
              <a:gd name="adj" fmla="val 16667"/>
            </a:avLst>
          </a:prstGeom>
          <a:solidFill>
            <a:srgbClr val="DCB996"/>
          </a:solidFill>
          <a:ln w="57150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The GCF</a:t>
            </a:r>
          </a:p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of </a:t>
            </a:r>
          </a:p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24 and 60</a:t>
            </a:r>
          </a:p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is 12.</a:t>
            </a:r>
            <a:endParaRPr lang="en-US" alt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9" grpId="0" autoUpdateAnimBg="0"/>
      <p:bldP spid="13340" grpId="0" autoUpdateAnimBg="0"/>
      <p:bldP spid="13341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sp>
        <p:nvSpPr>
          <p:cNvPr id="14365" name="AutoShape 29"/>
          <p:cNvSpPr>
            <a:spLocks noChangeArrowheads="1"/>
          </p:cNvSpPr>
          <p:nvPr/>
        </p:nvSpPr>
        <p:spPr bwMode="auto">
          <a:xfrm>
            <a:off x="2327275" y="4667250"/>
            <a:ext cx="1905000" cy="857250"/>
          </a:xfrm>
          <a:prstGeom prst="roundRect">
            <a:avLst>
              <a:gd name="adj" fmla="val 50000"/>
            </a:avLst>
          </a:prstGeom>
          <a:solidFill>
            <a:srgbClr val="DCB9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title"/>
          </p:nvPr>
        </p:nvSpPr>
        <p:spPr>
          <a:xfrm>
            <a:off x="447675" y="190500"/>
            <a:ext cx="8248650" cy="1308100"/>
          </a:xfrm>
          <a:solidFill>
            <a:srgbClr val="DCB996"/>
          </a:solidFill>
        </p:spPr>
        <p:txBody>
          <a:bodyPr/>
          <a:lstStyle/>
          <a:p>
            <a:r>
              <a:rPr lang="en-US" altLang="en-US" smtClean="0"/>
              <a:t>Simplify      .</a:t>
            </a:r>
          </a:p>
        </p:txBody>
      </p:sp>
      <p:grpSp>
        <p:nvGrpSpPr>
          <p:cNvPr id="14341" name="Group 7"/>
          <p:cNvGrpSpPr>
            <a:grpSpLocks/>
          </p:cNvGrpSpPr>
          <p:nvPr/>
        </p:nvGrpSpPr>
        <p:grpSpPr bwMode="auto">
          <a:xfrm>
            <a:off x="1447800" y="1879600"/>
            <a:ext cx="2728913" cy="3508375"/>
            <a:chOff x="1587" y="1445"/>
            <a:chExt cx="1719" cy="2210"/>
          </a:xfrm>
        </p:grpSpPr>
        <p:sp>
          <p:nvSpPr>
            <p:cNvPr id="14347" name="WordArt 8"/>
            <p:cNvSpPr>
              <a:spLocks noChangeArrowheads="1" noChangeShapeType="1" noTextEdit="1"/>
            </p:cNvSpPr>
            <p:nvPr/>
          </p:nvSpPr>
          <p:spPr bwMode="auto">
            <a:xfrm>
              <a:off x="2113" y="1528"/>
              <a:ext cx="35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24</a:t>
              </a:r>
            </a:p>
          </p:txBody>
        </p:sp>
        <p:sp>
          <p:nvSpPr>
            <p:cNvPr id="14348" name="WordArt 9"/>
            <p:cNvSpPr>
              <a:spLocks noChangeArrowheads="1" noChangeShapeType="1" noTextEdit="1"/>
            </p:cNvSpPr>
            <p:nvPr/>
          </p:nvSpPr>
          <p:spPr bwMode="auto">
            <a:xfrm>
              <a:off x="2678" y="1528"/>
              <a:ext cx="374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60</a:t>
              </a:r>
            </a:p>
          </p:txBody>
        </p:sp>
        <p:sp>
          <p:nvSpPr>
            <p:cNvPr id="14349" name="AutoShape 10"/>
            <p:cNvSpPr>
              <a:spLocks noChangeArrowheads="1"/>
            </p:cNvSpPr>
            <p:nvPr/>
          </p:nvSpPr>
          <p:spPr bwMode="auto">
            <a:xfrm>
              <a:off x="1927" y="1445"/>
              <a:ext cx="34" cy="604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4350" name="AutoShape 11"/>
            <p:cNvSpPr>
              <a:spLocks noChangeArrowheads="1"/>
            </p:cNvSpPr>
            <p:nvPr/>
          </p:nvSpPr>
          <p:spPr bwMode="auto">
            <a:xfrm rot="5400000">
              <a:off x="2596" y="1346"/>
              <a:ext cx="34" cy="1371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4351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587" y="1528"/>
              <a:ext cx="17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</a:t>
              </a:r>
            </a:p>
          </p:txBody>
        </p:sp>
        <p:sp>
          <p:nvSpPr>
            <p:cNvPr id="14352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2113" y="2127"/>
              <a:ext cx="324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12</a:t>
              </a:r>
            </a:p>
          </p:txBody>
        </p:sp>
        <p:sp>
          <p:nvSpPr>
            <p:cNvPr id="14353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677" y="2127"/>
              <a:ext cx="375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30</a:t>
              </a:r>
            </a:p>
          </p:txBody>
        </p:sp>
        <p:sp>
          <p:nvSpPr>
            <p:cNvPr id="14354" name="AutoShape 15"/>
            <p:cNvSpPr>
              <a:spLocks noChangeArrowheads="1"/>
            </p:cNvSpPr>
            <p:nvPr/>
          </p:nvSpPr>
          <p:spPr bwMode="auto">
            <a:xfrm>
              <a:off x="2014" y="2030"/>
              <a:ext cx="34" cy="604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4355" name="AutoShape 16"/>
            <p:cNvSpPr>
              <a:spLocks noChangeArrowheads="1"/>
            </p:cNvSpPr>
            <p:nvPr/>
          </p:nvSpPr>
          <p:spPr bwMode="auto">
            <a:xfrm rot="5400000">
              <a:off x="2659" y="1987"/>
              <a:ext cx="34" cy="1260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4356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1756" y="2126"/>
              <a:ext cx="169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</a:t>
              </a:r>
            </a:p>
          </p:txBody>
        </p:sp>
        <p:sp>
          <p:nvSpPr>
            <p:cNvPr id="14357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2288" y="2706"/>
              <a:ext cx="20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6</a:t>
              </a:r>
            </a:p>
          </p:txBody>
        </p:sp>
        <p:sp>
          <p:nvSpPr>
            <p:cNvPr id="14358" name="WordArt 19"/>
            <p:cNvSpPr>
              <a:spLocks noChangeArrowheads="1" noChangeShapeType="1" noTextEdit="1"/>
            </p:cNvSpPr>
            <p:nvPr/>
          </p:nvSpPr>
          <p:spPr bwMode="auto">
            <a:xfrm>
              <a:off x="2853" y="2706"/>
              <a:ext cx="374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15</a:t>
              </a:r>
            </a:p>
          </p:txBody>
        </p:sp>
        <p:sp>
          <p:nvSpPr>
            <p:cNvPr id="14359" name="AutoShape 20"/>
            <p:cNvSpPr>
              <a:spLocks noChangeArrowheads="1"/>
            </p:cNvSpPr>
            <p:nvPr/>
          </p:nvSpPr>
          <p:spPr bwMode="auto">
            <a:xfrm>
              <a:off x="2189" y="2609"/>
              <a:ext cx="34" cy="604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4360" name="AutoShape 21"/>
            <p:cNvSpPr>
              <a:spLocks noChangeArrowheads="1"/>
            </p:cNvSpPr>
            <p:nvPr/>
          </p:nvSpPr>
          <p:spPr bwMode="auto">
            <a:xfrm rot="5400000">
              <a:off x="2745" y="2656"/>
              <a:ext cx="34" cy="1079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4361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1931" y="2705"/>
              <a:ext cx="17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3</a:t>
              </a:r>
            </a:p>
          </p:txBody>
        </p:sp>
        <p:sp>
          <p:nvSpPr>
            <p:cNvPr id="14362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2290" y="3264"/>
              <a:ext cx="20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</a:t>
              </a:r>
            </a:p>
          </p:txBody>
        </p:sp>
        <p:sp>
          <p:nvSpPr>
            <p:cNvPr id="14363" name="WordArt 24"/>
            <p:cNvSpPr>
              <a:spLocks noChangeArrowheads="1" noChangeShapeType="1" noTextEdit="1"/>
            </p:cNvSpPr>
            <p:nvPr/>
          </p:nvSpPr>
          <p:spPr bwMode="auto">
            <a:xfrm>
              <a:off x="2963" y="3264"/>
              <a:ext cx="229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5</a:t>
              </a:r>
            </a:p>
          </p:txBody>
        </p:sp>
      </p:grpSp>
      <p:graphicFrame>
        <p:nvGraphicFramePr>
          <p:cNvPr id="14342" name="Object 28"/>
          <p:cNvGraphicFramePr>
            <a:graphicFrameLocks noChangeAspect="1"/>
          </p:cNvGraphicFramePr>
          <p:nvPr/>
        </p:nvGraphicFramePr>
        <p:xfrm>
          <a:off x="5281613" y="204788"/>
          <a:ext cx="722312" cy="127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4" imgW="723586" imgH="1269449" progId="Equation.3">
                  <p:embed/>
                </p:oleObj>
              </mc:Choice>
              <mc:Fallback>
                <p:oleObj name="Equation" r:id="rId4" imgW="723586" imgH="1269449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1613" y="204788"/>
                        <a:ext cx="722312" cy="127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5448300" y="1604963"/>
            <a:ext cx="2908300" cy="4125912"/>
            <a:chOff x="3432" y="1011"/>
            <a:chExt cx="1832" cy="2599"/>
          </a:xfrm>
        </p:grpSpPr>
        <p:sp>
          <p:nvSpPr>
            <p:cNvPr id="14344" name="AutoShape 27"/>
            <p:cNvSpPr>
              <a:spLocks noChangeArrowheads="1"/>
            </p:cNvSpPr>
            <p:nvPr/>
          </p:nvSpPr>
          <p:spPr bwMode="auto">
            <a:xfrm>
              <a:off x="3432" y="1011"/>
              <a:ext cx="1832" cy="2599"/>
            </a:xfrm>
            <a:prstGeom prst="roundRect">
              <a:avLst>
                <a:gd name="adj" fmla="val 16667"/>
              </a:avLst>
            </a:prstGeom>
            <a:solidFill>
              <a:srgbClr val="DCB996"/>
            </a:solidFill>
            <a:ln w="5715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 sz="3200">
                <a:solidFill>
                  <a:srgbClr val="663300"/>
                </a:solidFill>
                <a:latin typeface="Comic Sans MS" pitchFamily="66" charset="0"/>
              </a:endParaRPr>
            </a:p>
            <a:p>
              <a:pPr algn="ctr"/>
              <a:endParaRPr lang="en-US" altLang="en-US" sz="3200">
                <a:solidFill>
                  <a:srgbClr val="663300"/>
                </a:solidFill>
                <a:latin typeface="Comic Sans MS" pitchFamily="66" charset="0"/>
              </a:endParaRPr>
            </a:p>
            <a:p>
              <a:pPr algn="ctr"/>
              <a:endParaRPr lang="en-US" altLang="en-US" sz="3200">
                <a:solidFill>
                  <a:srgbClr val="663300"/>
                </a:solidFill>
                <a:latin typeface="Comic Sans MS" pitchFamily="66" charset="0"/>
              </a:endParaRPr>
            </a:p>
            <a:p>
              <a:pPr algn="ctr"/>
              <a:r>
                <a:rPr lang="en-US" altLang="en-US" sz="3200">
                  <a:solidFill>
                    <a:srgbClr val="663300"/>
                  </a:solidFill>
                  <a:latin typeface="Comic Sans MS" pitchFamily="66" charset="0"/>
                </a:rPr>
                <a:t>simplifies to </a:t>
              </a:r>
            </a:p>
            <a:p>
              <a:pPr algn="ctr"/>
              <a:endParaRPr lang="en-US" altLang="en-US" sz="3200">
                <a:solidFill>
                  <a:srgbClr val="663300"/>
                </a:solidFill>
                <a:latin typeface="Comic Sans MS" pitchFamily="66" charset="0"/>
              </a:endParaRPr>
            </a:p>
            <a:p>
              <a:pPr algn="ctr"/>
              <a:endParaRPr lang="en-US" altLang="en-US" sz="3200">
                <a:solidFill>
                  <a:srgbClr val="663300"/>
                </a:solidFill>
                <a:latin typeface="Comic Sans MS" pitchFamily="66" charset="0"/>
              </a:endParaRPr>
            </a:p>
            <a:p>
              <a:pPr algn="ctr"/>
              <a:r>
                <a:rPr lang="en-US" altLang="en-US" sz="3200">
                  <a:solidFill>
                    <a:srgbClr val="663300"/>
                  </a:solidFill>
                  <a:latin typeface="Comic Sans MS" pitchFamily="66" charset="0"/>
                </a:rPr>
                <a:t>     .</a:t>
              </a:r>
              <a:endParaRPr lang="en-US" altLang="en-US"/>
            </a:p>
          </p:txBody>
        </p:sp>
        <p:graphicFrame>
          <p:nvGraphicFramePr>
            <p:cNvPr id="14345" name="Object 30"/>
            <p:cNvGraphicFramePr>
              <a:graphicFrameLocks noChangeAspect="1"/>
            </p:cNvGraphicFramePr>
            <p:nvPr/>
          </p:nvGraphicFramePr>
          <p:xfrm>
            <a:off x="4120" y="1245"/>
            <a:ext cx="455" cy="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9" name="Equation" r:id="rId6" imgW="723586" imgH="1269449" progId="Equation.3">
                    <p:embed/>
                  </p:oleObj>
                </mc:Choice>
                <mc:Fallback>
                  <p:oleObj name="Equation" r:id="rId6" imgW="723586" imgH="1269449" progId="Equation.3">
                    <p:embed/>
                    <p:pic>
                      <p:nvPicPr>
                        <p:cNvPr id="0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0" y="1245"/>
                          <a:ext cx="455" cy="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346" name="Object 31"/>
            <p:cNvGraphicFramePr>
              <a:graphicFrameLocks noChangeAspect="1"/>
            </p:cNvGraphicFramePr>
            <p:nvPr/>
          </p:nvGraphicFramePr>
          <p:xfrm>
            <a:off x="4236" y="2536"/>
            <a:ext cx="223" cy="7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50" name="Equation" r:id="rId7" imgW="355446" imgH="1256755" progId="Equation.3">
                    <p:embed/>
                  </p:oleObj>
                </mc:Choice>
                <mc:Fallback>
                  <p:oleObj name="Equation" r:id="rId7" imgW="355446" imgH="1256755" progId="Equation.3">
                    <p:embed/>
                    <p:pic>
                      <p:nvPicPr>
                        <p:cNvPr id="0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36" y="2536"/>
                          <a:ext cx="223" cy="7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sp>
        <p:nvSpPr>
          <p:cNvPr id="18461" name="Freeform 29"/>
          <p:cNvSpPr>
            <a:spLocks/>
          </p:cNvSpPr>
          <p:nvPr/>
        </p:nvSpPr>
        <p:spPr bwMode="auto">
          <a:xfrm>
            <a:off x="287338" y="2163763"/>
            <a:ext cx="3035300" cy="2870200"/>
          </a:xfrm>
          <a:custGeom>
            <a:avLst/>
            <a:gdLst>
              <a:gd name="T0" fmla="*/ 0 w 1912"/>
              <a:gd name="T1" fmla="*/ 2147483647 h 1808"/>
              <a:gd name="T2" fmla="*/ 0 w 1912"/>
              <a:gd name="T3" fmla="*/ 2147483647 h 1808"/>
              <a:gd name="T4" fmla="*/ 2147483647 w 1912"/>
              <a:gd name="T5" fmla="*/ 2147483647 h 1808"/>
              <a:gd name="T6" fmla="*/ 2147483647 w 1912"/>
              <a:gd name="T7" fmla="*/ 2147483647 h 1808"/>
              <a:gd name="T8" fmla="*/ 2147483647 w 1912"/>
              <a:gd name="T9" fmla="*/ 2147483647 h 1808"/>
              <a:gd name="T10" fmla="*/ 2147483647 w 1912"/>
              <a:gd name="T11" fmla="*/ 0 h 1808"/>
              <a:gd name="T12" fmla="*/ 0 w 1912"/>
              <a:gd name="T13" fmla="*/ 2147483647 h 18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912"/>
              <a:gd name="T22" fmla="*/ 0 h 1808"/>
              <a:gd name="T23" fmla="*/ 1912 w 1912"/>
              <a:gd name="T24" fmla="*/ 1808 h 180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912" h="1808">
                <a:moveTo>
                  <a:pt x="0" y="51"/>
                </a:moveTo>
                <a:lnTo>
                  <a:pt x="0" y="1808"/>
                </a:lnTo>
                <a:lnTo>
                  <a:pt x="1912" y="1808"/>
                </a:lnTo>
                <a:lnTo>
                  <a:pt x="1912" y="1268"/>
                </a:lnTo>
                <a:lnTo>
                  <a:pt x="403" y="1268"/>
                </a:lnTo>
                <a:lnTo>
                  <a:pt x="403" y="0"/>
                </a:lnTo>
                <a:lnTo>
                  <a:pt x="0" y="51"/>
                </a:lnTo>
                <a:close/>
              </a:path>
            </a:pathLst>
          </a:custGeom>
          <a:solidFill>
            <a:srgbClr val="DCB9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63" name="AutoShape 31"/>
          <p:cNvSpPr>
            <a:spLocks noChangeArrowheads="1"/>
          </p:cNvSpPr>
          <p:nvPr/>
        </p:nvSpPr>
        <p:spPr bwMode="auto">
          <a:xfrm>
            <a:off x="171450" y="2027238"/>
            <a:ext cx="911225" cy="2286000"/>
          </a:xfrm>
          <a:prstGeom prst="roundRect">
            <a:avLst>
              <a:gd name="adj" fmla="val 50000"/>
            </a:avLst>
          </a:prstGeom>
          <a:solidFill>
            <a:srgbClr val="FFBE07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65" name="AutoShape 28"/>
          <p:cNvSpPr>
            <a:spLocks noChangeArrowheads="1"/>
          </p:cNvSpPr>
          <p:nvPr/>
        </p:nvSpPr>
        <p:spPr bwMode="auto">
          <a:xfrm>
            <a:off x="185738" y="85725"/>
            <a:ext cx="2638425" cy="979488"/>
          </a:xfrm>
          <a:prstGeom prst="roundRect">
            <a:avLst>
              <a:gd name="adj" fmla="val 50000"/>
            </a:avLst>
          </a:prstGeom>
          <a:solidFill>
            <a:srgbClr val="DCB9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55600"/>
            <a:ext cx="9144000" cy="1143000"/>
          </a:xfrm>
        </p:spPr>
        <p:txBody>
          <a:bodyPr/>
          <a:lstStyle/>
          <a:p>
            <a:pPr>
              <a:lnSpc>
                <a:spcPct val="135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Practice.  Find the LCM and GCF for 28 and 42.  Simplify       .</a:t>
            </a:r>
          </a:p>
        </p:txBody>
      </p:sp>
      <p:sp>
        <p:nvSpPr>
          <p:cNvPr id="15367" name="WordArt 6"/>
          <p:cNvSpPr>
            <a:spLocks noChangeArrowheads="1" noChangeShapeType="1" noTextEdit="1"/>
          </p:cNvSpPr>
          <p:nvPr/>
        </p:nvSpPr>
        <p:spPr bwMode="auto">
          <a:xfrm>
            <a:off x="1217613" y="2386013"/>
            <a:ext cx="555625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28</a:t>
            </a:r>
          </a:p>
        </p:txBody>
      </p:sp>
      <p:sp>
        <p:nvSpPr>
          <p:cNvPr id="15368" name="WordArt 7"/>
          <p:cNvSpPr>
            <a:spLocks noChangeArrowheads="1" noChangeShapeType="1" noTextEdit="1"/>
          </p:cNvSpPr>
          <p:nvPr/>
        </p:nvSpPr>
        <p:spPr bwMode="auto">
          <a:xfrm>
            <a:off x="2114550" y="2386013"/>
            <a:ext cx="593725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42</a:t>
            </a:r>
          </a:p>
        </p:txBody>
      </p:sp>
      <p:sp>
        <p:nvSpPr>
          <p:cNvPr id="15369" name="AutoShape 8"/>
          <p:cNvSpPr>
            <a:spLocks noChangeArrowheads="1"/>
          </p:cNvSpPr>
          <p:nvPr/>
        </p:nvSpPr>
        <p:spPr bwMode="auto">
          <a:xfrm>
            <a:off x="922338" y="2254250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5370" name="AutoShape 9"/>
          <p:cNvSpPr>
            <a:spLocks noChangeArrowheads="1"/>
          </p:cNvSpPr>
          <p:nvPr/>
        </p:nvSpPr>
        <p:spPr bwMode="auto">
          <a:xfrm rot="5400000">
            <a:off x="1983581" y="2097882"/>
            <a:ext cx="53975" cy="2176462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42" name="WordArt 10"/>
          <p:cNvSpPr>
            <a:spLocks noChangeArrowheads="1" noChangeShapeType="1" noTextEdit="1"/>
          </p:cNvSpPr>
          <p:nvPr/>
        </p:nvSpPr>
        <p:spPr bwMode="auto">
          <a:xfrm>
            <a:off x="439738" y="2386013"/>
            <a:ext cx="269875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2</a:t>
            </a:r>
          </a:p>
        </p:txBody>
      </p:sp>
      <p:sp>
        <p:nvSpPr>
          <p:cNvPr id="18443" name="WordArt 11"/>
          <p:cNvSpPr>
            <a:spLocks noChangeArrowheads="1" noChangeShapeType="1" noTextEdit="1"/>
          </p:cNvSpPr>
          <p:nvPr/>
        </p:nvSpPr>
        <p:spPr bwMode="auto">
          <a:xfrm>
            <a:off x="1217613" y="3336925"/>
            <a:ext cx="514350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14</a:t>
            </a:r>
          </a:p>
        </p:txBody>
      </p:sp>
      <p:sp>
        <p:nvSpPr>
          <p:cNvPr id="18444" name="WordArt 12"/>
          <p:cNvSpPr>
            <a:spLocks noChangeArrowheads="1" noChangeShapeType="1" noTextEdit="1"/>
          </p:cNvSpPr>
          <p:nvPr/>
        </p:nvSpPr>
        <p:spPr bwMode="auto">
          <a:xfrm>
            <a:off x="2112963" y="3336925"/>
            <a:ext cx="595312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21</a:t>
            </a:r>
          </a:p>
        </p:txBody>
      </p:sp>
      <p:sp>
        <p:nvSpPr>
          <p:cNvPr id="18445" name="AutoShape 13"/>
          <p:cNvSpPr>
            <a:spLocks noChangeArrowheads="1"/>
          </p:cNvSpPr>
          <p:nvPr/>
        </p:nvSpPr>
        <p:spPr bwMode="auto">
          <a:xfrm>
            <a:off x="1060450" y="3182938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 rot="5400000">
            <a:off x="2084387" y="3114676"/>
            <a:ext cx="53975" cy="20002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8447" name="WordArt 15"/>
          <p:cNvSpPr>
            <a:spLocks noChangeArrowheads="1" noChangeShapeType="1" noTextEdit="1"/>
          </p:cNvSpPr>
          <p:nvPr/>
        </p:nvSpPr>
        <p:spPr bwMode="auto">
          <a:xfrm>
            <a:off x="412750" y="3335338"/>
            <a:ext cx="363538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7</a:t>
            </a:r>
          </a:p>
        </p:txBody>
      </p:sp>
      <p:graphicFrame>
        <p:nvGraphicFramePr>
          <p:cNvPr id="15377" name="Object 27"/>
          <p:cNvGraphicFramePr>
            <a:graphicFrameLocks noChangeAspect="1"/>
          </p:cNvGraphicFramePr>
          <p:nvPr/>
        </p:nvGraphicFramePr>
        <p:xfrm>
          <a:off x="7243763" y="833438"/>
          <a:ext cx="722312" cy="125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0" name="Equation" r:id="rId3" imgW="723586" imgH="1256755" progId="Equation.3">
                  <p:embed/>
                </p:oleObj>
              </mc:Choice>
              <mc:Fallback>
                <p:oleObj name="Equation" r:id="rId3" imgW="723586" imgH="1256755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43763" y="833438"/>
                        <a:ext cx="722312" cy="125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3443288" y="2300288"/>
            <a:ext cx="5429250" cy="641350"/>
          </a:xfrm>
          <a:prstGeom prst="rect">
            <a:avLst/>
          </a:prstGeom>
          <a:solidFill>
            <a:srgbClr val="DCB99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663300"/>
                </a:solidFill>
                <a:latin typeface="Comic Sans MS" pitchFamily="66" charset="0"/>
              </a:rPr>
              <a:t>LCM = 2 </a:t>
            </a:r>
            <a:r>
              <a:rPr lang="en-US" altLang="en-US" sz="3600">
                <a:solidFill>
                  <a:srgbClr val="663300"/>
                </a:solidFill>
                <a:latin typeface="Comic Sans MS" pitchFamily="66" charset="0"/>
                <a:sym typeface="Symbol" pitchFamily="18" charset="2"/>
              </a:rPr>
              <a:t> 7  2  3 = 84</a:t>
            </a:r>
            <a:r>
              <a:rPr lang="en-US" altLang="en-US" sz="3600">
                <a:solidFill>
                  <a:srgbClr val="6633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8464" name="Text Box 32"/>
          <p:cNvSpPr txBox="1">
            <a:spLocks noChangeArrowheads="1"/>
          </p:cNvSpPr>
          <p:nvPr/>
        </p:nvSpPr>
        <p:spPr bwMode="auto">
          <a:xfrm>
            <a:off x="4313238" y="3270250"/>
            <a:ext cx="3687762" cy="641350"/>
          </a:xfrm>
          <a:prstGeom prst="rect">
            <a:avLst/>
          </a:prstGeom>
          <a:solidFill>
            <a:srgbClr val="FFBE07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663300"/>
                </a:solidFill>
                <a:latin typeface="Comic Sans MS" pitchFamily="66" charset="0"/>
              </a:rPr>
              <a:t>GCF = 2 </a:t>
            </a:r>
            <a:r>
              <a:rPr lang="en-US" altLang="en-US" sz="3600">
                <a:solidFill>
                  <a:srgbClr val="663300"/>
                </a:solidFill>
                <a:latin typeface="Comic Sans MS" pitchFamily="66" charset="0"/>
                <a:sym typeface="Symbol" pitchFamily="18" charset="2"/>
              </a:rPr>
              <a:t> 7 = 14</a:t>
            </a:r>
            <a:r>
              <a:rPr lang="en-US" altLang="en-US" sz="3600">
                <a:solidFill>
                  <a:srgbClr val="663300"/>
                </a:solidFill>
                <a:latin typeface="Comic Sans MS" pitchFamily="66" charset="0"/>
              </a:rPr>
              <a:t> 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1171575" y="3997325"/>
            <a:ext cx="1973263" cy="1169988"/>
            <a:chOff x="738" y="2554"/>
            <a:chExt cx="1243" cy="737"/>
          </a:xfrm>
        </p:grpSpPr>
        <p:sp>
          <p:nvSpPr>
            <p:cNvPr id="15389" name="AutoShape 35"/>
            <p:cNvSpPr>
              <a:spLocks noChangeArrowheads="1"/>
            </p:cNvSpPr>
            <p:nvPr/>
          </p:nvSpPr>
          <p:spPr bwMode="auto">
            <a:xfrm>
              <a:off x="738" y="2554"/>
              <a:ext cx="1243" cy="737"/>
            </a:xfrm>
            <a:prstGeom prst="roundRect">
              <a:avLst>
                <a:gd name="adj" fmla="val 50000"/>
              </a:avLst>
            </a:prstGeom>
            <a:solidFill>
              <a:srgbClr val="66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390" name="AutoShape 36"/>
            <p:cNvSpPr>
              <a:spLocks noChangeArrowheads="1"/>
            </p:cNvSpPr>
            <p:nvPr/>
          </p:nvSpPr>
          <p:spPr bwMode="auto">
            <a:xfrm>
              <a:off x="879" y="2592"/>
              <a:ext cx="961" cy="660"/>
            </a:xfrm>
            <a:prstGeom prst="roundRect">
              <a:avLst>
                <a:gd name="adj" fmla="val 50000"/>
              </a:avLst>
            </a:prstGeom>
            <a:solidFill>
              <a:srgbClr val="FFBE07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/>
            </a:p>
          </p:txBody>
        </p:sp>
      </p:grpSp>
      <p:sp>
        <p:nvSpPr>
          <p:cNvPr id="18448" name="WordArt 16"/>
          <p:cNvSpPr>
            <a:spLocks noChangeArrowheads="1" noChangeShapeType="1" noTextEdit="1"/>
          </p:cNvSpPr>
          <p:nvPr/>
        </p:nvSpPr>
        <p:spPr bwMode="auto">
          <a:xfrm>
            <a:off x="1581150" y="4256088"/>
            <a:ext cx="317500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2</a:t>
            </a:r>
          </a:p>
        </p:txBody>
      </p:sp>
      <p:sp>
        <p:nvSpPr>
          <p:cNvPr id="18449" name="WordArt 17"/>
          <p:cNvSpPr>
            <a:spLocks noChangeArrowheads="1" noChangeShapeType="1" noTextEdit="1"/>
          </p:cNvSpPr>
          <p:nvPr/>
        </p:nvSpPr>
        <p:spPr bwMode="auto">
          <a:xfrm>
            <a:off x="2306638" y="4256088"/>
            <a:ext cx="388937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3</a:t>
            </a: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4286250" y="4175125"/>
            <a:ext cx="3878263" cy="1511300"/>
            <a:chOff x="2700" y="2792"/>
            <a:chExt cx="2443" cy="952"/>
          </a:xfrm>
        </p:grpSpPr>
        <p:sp>
          <p:nvSpPr>
            <p:cNvPr id="15384" name="Rectangle 41"/>
            <p:cNvSpPr>
              <a:spLocks noChangeArrowheads="1"/>
            </p:cNvSpPr>
            <p:nvPr/>
          </p:nvSpPr>
          <p:spPr bwMode="auto">
            <a:xfrm>
              <a:off x="2700" y="2792"/>
              <a:ext cx="2443" cy="952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5385" name="Text Box 33"/>
            <p:cNvSpPr txBox="1">
              <a:spLocks noChangeArrowheads="1"/>
            </p:cNvSpPr>
            <p:nvPr/>
          </p:nvSpPr>
          <p:spPr bwMode="auto">
            <a:xfrm>
              <a:off x="2779" y="2927"/>
              <a:ext cx="1681" cy="750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600">
                  <a:solidFill>
                    <a:srgbClr val="FFBE07"/>
                  </a:solidFill>
                  <a:latin typeface="Comic Sans MS" pitchFamily="66" charset="0"/>
                </a:rPr>
                <a:t>Simplified fraction</a:t>
              </a:r>
            </a:p>
          </p:txBody>
        </p:sp>
        <p:sp>
          <p:nvSpPr>
            <p:cNvPr id="15386" name="Rectangle 34"/>
            <p:cNvSpPr>
              <a:spLocks noChangeArrowheads="1"/>
            </p:cNvSpPr>
            <p:nvPr/>
          </p:nvSpPr>
          <p:spPr bwMode="auto">
            <a:xfrm>
              <a:off x="4408" y="3109"/>
              <a:ext cx="263" cy="404"/>
            </a:xfrm>
            <a:prstGeom prst="rect">
              <a:avLst/>
            </a:prstGeom>
            <a:solidFill>
              <a:srgbClr val="663300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600">
                  <a:solidFill>
                    <a:srgbClr val="FFBE07"/>
                  </a:solidFill>
                  <a:latin typeface="Comic Sans MS" pitchFamily="66" charset="0"/>
                </a:rPr>
                <a:t>=</a:t>
              </a:r>
            </a:p>
          </p:txBody>
        </p:sp>
        <p:sp>
          <p:nvSpPr>
            <p:cNvPr id="15387" name="Rectangle 40"/>
            <p:cNvSpPr>
              <a:spLocks noChangeArrowheads="1"/>
            </p:cNvSpPr>
            <p:nvPr/>
          </p:nvSpPr>
          <p:spPr bwMode="auto">
            <a:xfrm>
              <a:off x="4707" y="2837"/>
              <a:ext cx="386" cy="857"/>
            </a:xfrm>
            <a:prstGeom prst="rect">
              <a:avLst/>
            </a:prstGeom>
            <a:solidFill>
              <a:srgbClr val="FFBE07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graphicFrame>
          <p:nvGraphicFramePr>
            <p:cNvPr id="15388" name="Object 39"/>
            <p:cNvGraphicFramePr>
              <a:graphicFrameLocks noChangeAspect="1"/>
            </p:cNvGraphicFramePr>
            <p:nvPr/>
          </p:nvGraphicFramePr>
          <p:xfrm>
            <a:off x="4787" y="2887"/>
            <a:ext cx="215" cy="7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91" name="Equation" r:id="rId5" imgW="342751" imgH="1256755" progId="Equation.3">
                    <p:embed/>
                  </p:oleObj>
                </mc:Choice>
                <mc:Fallback>
                  <p:oleObj name="Equation" r:id="rId5" imgW="342751" imgH="1256755" progId="Equation.3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7" y="2887"/>
                          <a:ext cx="215" cy="7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61" grpId="0" animBg="1"/>
      <p:bldP spid="18463" grpId="0" animBg="1"/>
      <p:bldP spid="18442" grpId="0" animBg="1"/>
      <p:bldP spid="18443" grpId="0" animBg="1"/>
      <p:bldP spid="18444" grpId="0" animBg="1"/>
      <p:bldP spid="18445" grpId="0" animBg="1"/>
      <p:bldP spid="18446" grpId="0" animBg="1"/>
      <p:bldP spid="18447" grpId="0" animBg="1"/>
      <p:bldP spid="18462" grpId="0" animBg="1" autoUpdateAnimBg="0"/>
      <p:bldP spid="18464" grpId="0" animBg="1" autoUpdateAnimBg="0"/>
      <p:bldP spid="18448" grpId="0" animBg="1"/>
      <p:bldP spid="1844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sp>
        <p:nvSpPr>
          <p:cNvPr id="16387" name="AutoShape 4"/>
          <p:cNvSpPr>
            <a:spLocks noChangeArrowheads="1"/>
          </p:cNvSpPr>
          <p:nvPr/>
        </p:nvSpPr>
        <p:spPr bwMode="auto">
          <a:xfrm>
            <a:off x="1423988" y="493713"/>
            <a:ext cx="6162675" cy="979487"/>
          </a:xfrm>
          <a:prstGeom prst="roundRect">
            <a:avLst>
              <a:gd name="adj" fmla="val 50000"/>
            </a:avLst>
          </a:prstGeom>
          <a:solidFill>
            <a:srgbClr val="DCB9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355600"/>
            <a:ext cx="9144000" cy="1143000"/>
          </a:xfrm>
        </p:spPr>
        <p:txBody>
          <a:bodyPr/>
          <a:lstStyle/>
          <a:p>
            <a:pPr>
              <a:lnSpc>
                <a:spcPct val="135000"/>
              </a:lnSpc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Extension Questions</a:t>
            </a:r>
          </a:p>
        </p:txBody>
      </p:sp>
      <p:grpSp>
        <p:nvGrpSpPr>
          <p:cNvPr id="16389" name="Group 30"/>
          <p:cNvGrpSpPr>
            <a:grpSpLocks/>
          </p:cNvGrpSpPr>
          <p:nvPr/>
        </p:nvGrpSpPr>
        <p:grpSpPr bwMode="auto">
          <a:xfrm>
            <a:off x="6767513" y="1831975"/>
            <a:ext cx="1731962" cy="1682750"/>
            <a:chOff x="260" y="1420"/>
            <a:chExt cx="1700" cy="1652"/>
          </a:xfrm>
        </p:grpSpPr>
        <p:sp>
          <p:nvSpPr>
            <p:cNvPr id="16393" name="WordArt 6"/>
            <p:cNvSpPr>
              <a:spLocks noChangeArrowheads="1" noChangeShapeType="1" noTextEdit="1"/>
            </p:cNvSpPr>
            <p:nvPr/>
          </p:nvSpPr>
          <p:spPr bwMode="auto">
            <a:xfrm>
              <a:off x="767" y="1503"/>
              <a:ext cx="35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28</a:t>
              </a:r>
            </a:p>
          </p:txBody>
        </p:sp>
        <p:sp>
          <p:nvSpPr>
            <p:cNvPr id="16394" name="WordArt 7"/>
            <p:cNvSpPr>
              <a:spLocks noChangeArrowheads="1" noChangeShapeType="1" noTextEdit="1"/>
            </p:cNvSpPr>
            <p:nvPr/>
          </p:nvSpPr>
          <p:spPr bwMode="auto">
            <a:xfrm>
              <a:off x="1332" y="1503"/>
              <a:ext cx="374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42</a:t>
              </a:r>
            </a:p>
          </p:txBody>
        </p:sp>
        <p:sp>
          <p:nvSpPr>
            <p:cNvPr id="16395" name="AutoShape 8"/>
            <p:cNvSpPr>
              <a:spLocks noChangeArrowheads="1"/>
            </p:cNvSpPr>
            <p:nvPr/>
          </p:nvSpPr>
          <p:spPr bwMode="auto">
            <a:xfrm>
              <a:off x="581" y="1420"/>
              <a:ext cx="34" cy="604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6396" name="AutoShape 9"/>
            <p:cNvSpPr>
              <a:spLocks noChangeArrowheads="1"/>
            </p:cNvSpPr>
            <p:nvPr/>
          </p:nvSpPr>
          <p:spPr bwMode="auto">
            <a:xfrm rot="5400000">
              <a:off x="1250" y="1321"/>
              <a:ext cx="34" cy="1371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6397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277" y="1503"/>
              <a:ext cx="17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</a:t>
              </a:r>
            </a:p>
          </p:txBody>
        </p:sp>
        <p:sp>
          <p:nvSpPr>
            <p:cNvPr id="16398" name="WordArt 11"/>
            <p:cNvSpPr>
              <a:spLocks noChangeArrowheads="1" noChangeShapeType="1" noTextEdit="1"/>
            </p:cNvSpPr>
            <p:nvPr/>
          </p:nvSpPr>
          <p:spPr bwMode="auto">
            <a:xfrm>
              <a:off x="767" y="2102"/>
              <a:ext cx="324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14</a:t>
              </a:r>
            </a:p>
          </p:txBody>
        </p:sp>
        <p:sp>
          <p:nvSpPr>
            <p:cNvPr id="16399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1331" y="2102"/>
              <a:ext cx="375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21</a:t>
              </a:r>
            </a:p>
          </p:txBody>
        </p:sp>
        <p:sp>
          <p:nvSpPr>
            <p:cNvPr id="16400" name="AutoShape 13"/>
            <p:cNvSpPr>
              <a:spLocks noChangeArrowheads="1"/>
            </p:cNvSpPr>
            <p:nvPr/>
          </p:nvSpPr>
          <p:spPr bwMode="auto">
            <a:xfrm>
              <a:off x="668" y="2005"/>
              <a:ext cx="34" cy="604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6401" name="AutoShape 14"/>
            <p:cNvSpPr>
              <a:spLocks noChangeArrowheads="1"/>
            </p:cNvSpPr>
            <p:nvPr/>
          </p:nvSpPr>
          <p:spPr bwMode="auto">
            <a:xfrm rot="5400000">
              <a:off x="1313" y="1962"/>
              <a:ext cx="34" cy="1260"/>
            </a:xfrm>
            <a:prstGeom prst="roundRect">
              <a:avLst>
                <a:gd name="adj" fmla="val 16667"/>
              </a:avLst>
            </a:prstGeom>
            <a:solidFill>
              <a:srgbClr val="996600"/>
            </a:solidFill>
            <a:ln w="9525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6402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260" y="2101"/>
              <a:ext cx="229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7</a:t>
              </a:r>
            </a:p>
          </p:txBody>
        </p:sp>
        <p:sp>
          <p:nvSpPr>
            <p:cNvPr id="16403" name="WordArt 22"/>
            <p:cNvSpPr>
              <a:spLocks noChangeArrowheads="1" noChangeShapeType="1" noTextEdit="1"/>
            </p:cNvSpPr>
            <p:nvPr/>
          </p:nvSpPr>
          <p:spPr bwMode="auto">
            <a:xfrm>
              <a:off x="996" y="2681"/>
              <a:ext cx="200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2</a:t>
              </a:r>
            </a:p>
          </p:txBody>
        </p:sp>
        <p:sp>
          <p:nvSpPr>
            <p:cNvPr id="16404" name="WordArt 23"/>
            <p:cNvSpPr>
              <a:spLocks noChangeArrowheads="1" noChangeShapeType="1" noTextEdit="1"/>
            </p:cNvSpPr>
            <p:nvPr/>
          </p:nvSpPr>
          <p:spPr bwMode="auto">
            <a:xfrm>
              <a:off x="1453" y="2681"/>
              <a:ext cx="245" cy="391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4800" kern="10">
                  <a:ln w="9525">
                    <a:solidFill>
                      <a:srgbClr val="663300"/>
                    </a:solidFill>
                    <a:round/>
                    <a:headEnd/>
                    <a:tailEnd/>
                  </a:ln>
                  <a:solidFill>
                    <a:srgbClr val="996600"/>
                  </a:solidFill>
                  <a:latin typeface="Comic Sans MS"/>
                </a:rPr>
                <a:t>3</a:t>
              </a:r>
            </a:p>
          </p:txBody>
        </p:sp>
      </p:grpSp>
      <p:sp>
        <p:nvSpPr>
          <p:cNvPr id="16390" name="Text Box 31"/>
          <p:cNvSpPr txBox="1">
            <a:spLocks noChangeArrowheads="1"/>
          </p:cNvSpPr>
          <p:nvPr/>
        </p:nvSpPr>
        <p:spPr bwMode="auto">
          <a:xfrm>
            <a:off x="530225" y="1878013"/>
            <a:ext cx="6315075" cy="374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spcBef>
                <a:spcPct val="50000"/>
              </a:spcBef>
            </a:pPr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1.  Do you have to factor out prime numbers?</a:t>
            </a:r>
          </a:p>
          <a:p>
            <a:pPr marL="571500" indent="-571500">
              <a:spcBef>
                <a:spcPct val="50000"/>
              </a:spcBef>
            </a:pPr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2.  Can you factor three numbers at once and still get the right GCF and LCM?  Try factoring small numbers to find out - like 4, 6, and 8.</a:t>
            </a:r>
          </a:p>
        </p:txBody>
      </p:sp>
      <p:sp>
        <p:nvSpPr>
          <p:cNvPr id="16391" name="Line 32"/>
          <p:cNvSpPr>
            <a:spLocks noChangeShapeType="1"/>
          </p:cNvSpPr>
          <p:nvPr/>
        </p:nvSpPr>
        <p:spPr bwMode="auto">
          <a:xfrm flipV="1">
            <a:off x="5226050" y="2176463"/>
            <a:ext cx="1482725" cy="382587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33"/>
          <p:cNvSpPr>
            <a:spLocks noChangeShapeType="1"/>
          </p:cNvSpPr>
          <p:nvPr/>
        </p:nvSpPr>
        <p:spPr bwMode="auto">
          <a:xfrm>
            <a:off x="5238750" y="2557463"/>
            <a:ext cx="1428750" cy="190500"/>
          </a:xfrm>
          <a:prstGeom prst="line">
            <a:avLst/>
          </a:prstGeom>
          <a:noFill/>
          <a:ln w="38100">
            <a:solidFill>
              <a:srgbClr val="66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sp>
        <p:nvSpPr>
          <p:cNvPr id="3075" name="Rectangle 30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mtClean="0"/>
              <a:t>The Ladder Method...</a:t>
            </a:r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mtClean="0"/>
              <a:t>is a method of factoring which allows you to factor two numbers at once in order to…</a:t>
            </a:r>
          </a:p>
          <a:p>
            <a:r>
              <a:rPr lang="en-US" altLang="en-US" smtClean="0"/>
              <a:t>find the LCM of the two numbers</a:t>
            </a:r>
          </a:p>
          <a:p>
            <a:r>
              <a:rPr lang="en-US" altLang="en-US" smtClean="0"/>
              <a:t>find the GCF of the two numbers</a:t>
            </a:r>
          </a:p>
          <a:p>
            <a:r>
              <a:rPr lang="en-US" altLang="en-US" smtClean="0"/>
              <a:t>simplify a fraction with these numbers as numerator and denominator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1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1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1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5600"/>
            <a:ext cx="7772400" cy="1143000"/>
          </a:xfrm>
        </p:spPr>
        <p:txBody>
          <a:bodyPr/>
          <a:lstStyle/>
          <a:p>
            <a:r>
              <a:rPr lang="en-US" altLang="en-US" smtClean="0"/>
              <a:t>Use the ladder to factor</a:t>
            </a:r>
            <a:br>
              <a:rPr lang="en-US" altLang="en-US" smtClean="0"/>
            </a:br>
            <a:r>
              <a:rPr lang="en-US" altLang="en-US" smtClean="0"/>
              <a:t>6 and 8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65300"/>
            <a:ext cx="7772400" cy="1085850"/>
          </a:xfrm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mtClean="0"/>
              <a:t>You will divide out any common factors of the two numbers</a:t>
            </a:r>
          </a:p>
        </p:txBody>
      </p:sp>
      <p:sp>
        <p:nvSpPr>
          <p:cNvPr id="4101" name="WordArt 4"/>
          <p:cNvSpPr>
            <a:spLocks noChangeArrowheads="1" noChangeShapeType="1" noTextEdit="1"/>
          </p:cNvSpPr>
          <p:nvPr/>
        </p:nvSpPr>
        <p:spPr bwMode="auto">
          <a:xfrm>
            <a:off x="3671888" y="3105150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6</a:t>
            </a:r>
          </a:p>
        </p:txBody>
      </p:sp>
      <p:sp>
        <p:nvSpPr>
          <p:cNvPr id="4102" name="WordArt 5"/>
          <p:cNvSpPr>
            <a:spLocks noChangeArrowheads="1" noChangeShapeType="1" noTextEdit="1"/>
          </p:cNvSpPr>
          <p:nvPr/>
        </p:nvSpPr>
        <p:spPr bwMode="auto">
          <a:xfrm>
            <a:off x="4910138" y="3105150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8</a:t>
            </a: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3263900" y="2922588"/>
            <a:ext cx="74613" cy="1323975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1" name="AutoShape 7"/>
          <p:cNvSpPr>
            <a:spLocks noChangeArrowheads="1"/>
          </p:cNvSpPr>
          <p:nvPr/>
        </p:nvSpPr>
        <p:spPr bwMode="auto">
          <a:xfrm rot="5400000">
            <a:off x="4729162" y="2706688"/>
            <a:ext cx="74613" cy="3005138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1272" name="AutoShape 8"/>
          <p:cNvSpPr>
            <a:spLocks noChangeArrowheads="1"/>
          </p:cNvSpPr>
          <p:nvPr/>
        </p:nvSpPr>
        <p:spPr bwMode="auto">
          <a:xfrm>
            <a:off x="5221288" y="4672013"/>
            <a:ext cx="3770312" cy="1547812"/>
          </a:xfrm>
          <a:prstGeom prst="cloudCallout">
            <a:avLst>
              <a:gd name="adj1" fmla="val -67644"/>
              <a:gd name="adj2" fmla="val -96769"/>
            </a:avLst>
          </a:prstGeom>
          <a:solidFill>
            <a:srgbClr val="CF9E6D"/>
          </a:solidFill>
          <a:ln w="38100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</a:rPr>
              <a:t>What number goes</a:t>
            </a:r>
          </a:p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</a:rPr>
              <a:t>into both 6 and 8?</a:t>
            </a:r>
            <a:endParaRPr lang="en-US" altLang="en-US"/>
          </a:p>
        </p:txBody>
      </p:sp>
      <p:sp>
        <p:nvSpPr>
          <p:cNvPr id="11273" name="WordArt 9"/>
          <p:cNvSpPr>
            <a:spLocks noChangeArrowheads="1" noChangeShapeType="1" noTextEdit="1"/>
          </p:cNvSpPr>
          <p:nvPr/>
        </p:nvSpPr>
        <p:spPr bwMode="auto">
          <a:xfrm>
            <a:off x="2519363" y="3105150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2</a:t>
            </a:r>
          </a:p>
        </p:txBody>
      </p:sp>
      <p:sp>
        <p:nvSpPr>
          <p:cNvPr id="11274" name="AutoShape 10"/>
          <p:cNvSpPr>
            <a:spLocks noChangeArrowheads="1"/>
          </p:cNvSpPr>
          <p:nvPr/>
        </p:nvSpPr>
        <p:spPr bwMode="auto">
          <a:xfrm>
            <a:off x="5373688" y="4824413"/>
            <a:ext cx="3770312" cy="1547812"/>
          </a:xfrm>
          <a:prstGeom prst="cloudCallout">
            <a:avLst>
              <a:gd name="adj1" fmla="val -67644"/>
              <a:gd name="adj2" fmla="val -96769"/>
            </a:avLst>
          </a:prstGeom>
          <a:solidFill>
            <a:srgbClr val="CF9E6D"/>
          </a:solidFill>
          <a:ln w="38100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</a:rPr>
              <a:t>Now divide both</a:t>
            </a:r>
          </a:p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</a:rPr>
              <a:t>6 and 8 by the 2</a:t>
            </a:r>
            <a:endParaRPr lang="en-US" altLang="en-US"/>
          </a:p>
        </p:txBody>
      </p:sp>
      <p:sp>
        <p:nvSpPr>
          <p:cNvPr id="11275" name="WordArt 11"/>
          <p:cNvSpPr>
            <a:spLocks noChangeArrowheads="1" noChangeShapeType="1" noTextEdit="1"/>
          </p:cNvSpPr>
          <p:nvPr/>
        </p:nvSpPr>
        <p:spPr bwMode="auto">
          <a:xfrm>
            <a:off x="3671888" y="4418013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3</a:t>
            </a:r>
          </a:p>
        </p:txBody>
      </p:sp>
      <p:sp>
        <p:nvSpPr>
          <p:cNvPr id="11276" name="WordArt 12"/>
          <p:cNvSpPr>
            <a:spLocks noChangeArrowheads="1" noChangeShapeType="1" noTextEdit="1"/>
          </p:cNvSpPr>
          <p:nvPr/>
        </p:nvSpPr>
        <p:spPr bwMode="auto">
          <a:xfrm>
            <a:off x="4908550" y="4418013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4</a:t>
            </a:r>
          </a:p>
        </p:txBody>
      </p: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5240338" y="4976813"/>
            <a:ext cx="4533900" cy="1547812"/>
          </a:xfrm>
          <a:prstGeom prst="cloudCallout">
            <a:avLst>
              <a:gd name="adj1" fmla="val -60611"/>
              <a:gd name="adj2" fmla="val -96769"/>
            </a:avLst>
          </a:prstGeom>
          <a:solidFill>
            <a:srgbClr val="CF9E6D"/>
          </a:solidFill>
          <a:ln w="38100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</a:rPr>
              <a:t>Does any # besides 1</a:t>
            </a:r>
          </a:p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</a:rPr>
              <a:t>go into both 3 and 4?</a:t>
            </a:r>
            <a:endParaRPr lang="en-US" altLang="en-US"/>
          </a:p>
        </p:txBody>
      </p:sp>
      <p:sp>
        <p:nvSpPr>
          <p:cNvPr id="11278" name="AutoShape 14"/>
          <p:cNvSpPr>
            <a:spLocks noChangeArrowheads="1"/>
          </p:cNvSpPr>
          <p:nvPr/>
        </p:nvSpPr>
        <p:spPr bwMode="auto">
          <a:xfrm>
            <a:off x="5291138" y="5129213"/>
            <a:ext cx="4533900" cy="1547812"/>
          </a:xfrm>
          <a:prstGeom prst="cloudCallout">
            <a:avLst>
              <a:gd name="adj1" fmla="val -60611"/>
              <a:gd name="adj2" fmla="val -96769"/>
            </a:avLst>
          </a:prstGeom>
          <a:solidFill>
            <a:srgbClr val="CF9E6D"/>
          </a:solidFill>
          <a:ln w="38100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>
                <a:solidFill>
                  <a:srgbClr val="663300"/>
                </a:solidFill>
                <a:latin typeface="Comic Sans MS" pitchFamily="66" charset="0"/>
              </a:rPr>
              <a:t>No?  Then you are done.</a:t>
            </a:r>
            <a:endParaRPr lang="en-US" alt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 animBg="1"/>
      <p:bldP spid="11271" grpId="0" animBg="1"/>
      <p:bldP spid="11272" grpId="0" animBg="1" autoUpdateAnimBg="0"/>
      <p:bldP spid="11273" grpId="0" animBg="1"/>
      <p:bldP spid="11274" grpId="0" animBg="1" autoUpdateAnimBg="0"/>
      <p:bldP spid="11275" grpId="0" animBg="1"/>
      <p:bldP spid="11276" grpId="0" animBg="1"/>
      <p:bldP spid="11277" grpId="0" animBg="1" autoUpdateAnimBg="0"/>
      <p:bldP spid="11278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2028825" y="2825750"/>
            <a:ext cx="4052888" cy="2738438"/>
            <a:chOff x="1278" y="1780"/>
            <a:chExt cx="2553" cy="1725"/>
          </a:xfrm>
        </p:grpSpPr>
        <p:sp>
          <p:nvSpPr>
            <p:cNvPr id="5135" name="Freeform 19"/>
            <p:cNvSpPr>
              <a:spLocks/>
            </p:cNvSpPr>
            <p:nvPr/>
          </p:nvSpPr>
          <p:spPr bwMode="auto">
            <a:xfrm>
              <a:off x="1278" y="1780"/>
              <a:ext cx="2553" cy="1725"/>
            </a:xfrm>
            <a:custGeom>
              <a:avLst/>
              <a:gdLst>
                <a:gd name="T0" fmla="*/ 55 w 2620"/>
                <a:gd name="T1" fmla="*/ 752 h 1841"/>
                <a:gd name="T2" fmla="*/ 55 w 2620"/>
                <a:gd name="T3" fmla="*/ 424 h 1841"/>
                <a:gd name="T4" fmla="*/ 377 w 2620"/>
                <a:gd name="T5" fmla="*/ 1 h 1841"/>
                <a:gd name="T6" fmla="*/ 707 w 2620"/>
                <a:gd name="T7" fmla="*/ 419 h 1841"/>
                <a:gd name="T8" fmla="*/ 738 w 2620"/>
                <a:gd name="T9" fmla="*/ 797 h 1841"/>
                <a:gd name="T10" fmla="*/ 1285 w 2620"/>
                <a:gd name="T11" fmla="*/ 746 h 1841"/>
                <a:gd name="T12" fmla="*/ 2053 w 2620"/>
                <a:gd name="T13" fmla="*/ 759 h 1841"/>
                <a:gd name="T14" fmla="*/ 2278 w 2620"/>
                <a:gd name="T15" fmla="*/ 1247 h 1841"/>
                <a:gd name="T16" fmla="*/ 1548 w 2620"/>
                <a:gd name="T17" fmla="*/ 1350 h 1841"/>
                <a:gd name="T18" fmla="*/ 632 w 2620"/>
                <a:gd name="T19" fmla="*/ 1356 h 1841"/>
                <a:gd name="T20" fmla="*/ 211 w 2620"/>
                <a:gd name="T21" fmla="*/ 1316 h 1841"/>
                <a:gd name="T22" fmla="*/ 55 w 2620"/>
                <a:gd name="T23" fmla="*/ 752 h 184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20"/>
                <a:gd name="T37" fmla="*/ 0 h 1841"/>
                <a:gd name="T38" fmla="*/ 2620 w 2620"/>
                <a:gd name="T39" fmla="*/ 1841 h 184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20" h="1841">
                  <a:moveTo>
                    <a:pt x="60" y="976"/>
                  </a:moveTo>
                  <a:cubicBezTo>
                    <a:pt x="31" y="783"/>
                    <a:pt x="0" y="713"/>
                    <a:pt x="60" y="551"/>
                  </a:cubicBezTo>
                  <a:cubicBezTo>
                    <a:pt x="120" y="389"/>
                    <a:pt x="297" y="2"/>
                    <a:pt x="418" y="1"/>
                  </a:cubicBezTo>
                  <a:cubicBezTo>
                    <a:pt x="539" y="0"/>
                    <a:pt x="718" y="371"/>
                    <a:pt x="785" y="543"/>
                  </a:cubicBezTo>
                  <a:cubicBezTo>
                    <a:pt x="852" y="715"/>
                    <a:pt x="711" y="963"/>
                    <a:pt x="818" y="1034"/>
                  </a:cubicBezTo>
                  <a:cubicBezTo>
                    <a:pt x="925" y="1105"/>
                    <a:pt x="1183" y="976"/>
                    <a:pt x="1426" y="968"/>
                  </a:cubicBezTo>
                  <a:cubicBezTo>
                    <a:pt x="1669" y="960"/>
                    <a:pt x="2094" y="876"/>
                    <a:pt x="2277" y="984"/>
                  </a:cubicBezTo>
                  <a:cubicBezTo>
                    <a:pt x="2460" y="1092"/>
                    <a:pt x="2620" y="1490"/>
                    <a:pt x="2527" y="1618"/>
                  </a:cubicBezTo>
                  <a:cubicBezTo>
                    <a:pt x="2434" y="1746"/>
                    <a:pt x="2022" y="1728"/>
                    <a:pt x="1718" y="1751"/>
                  </a:cubicBezTo>
                  <a:cubicBezTo>
                    <a:pt x="1414" y="1774"/>
                    <a:pt x="948" y="1766"/>
                    <a:pt x="701" y="1759"/>
                  </a:cubicBezTo>
                  <a:cubicBezTo>
                    <a:pt x="454" y="1752"/>
                    <a:pt x="338" y="1841"/>
                    <a:pt x="235" y="1709"/>
                  </a:cubicBezTo>
                  <a:cubicBezTo>
                    <a:pt x="132" y="1577"/>
                    <a:pt x="89" y="1169"/>
                    <a:pt x="60" y="976"/>
                  </a:cubicBezTo>
                  <a:close/>
                </a:path>
              </a:pathLst>
            </a:custGeom>
            <a:solidFill>
              <a:srgbClr val="DCB99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6" name="WordArt 20"/>
            <p:cNvSpPr>
              <a:spLocks noChangeArrowheads="1" noChangeShapeType="1" noTextEdit="1"/>
            </p:cNvSpPr>
            <p:nvPr/>
          </p:nvSpPr>
          <p:spPr bwMode="auto">
            <a:xfrm>
              <a:off x="1820" y="2725"/>
              <a:ext cx="235" cy="2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663300"/>
                  </a:solidFill>
                  <a:latin typeface="Comic Sans MS"/>
                </a:rPr>
                <a:t>x</a:t>
              </a:r>
            </a:p>
          </p:txBody>
        </p:sp>
        <p:sp>
          <p:nvSpPr>
            <p:cNvPr id="5137" name="WordArt 21"/>
            <p:cNvSpPr>
              <a:spLocks noChangeArrowheads="1" noChangeShapeType="1" noTextEdit="1"/>
            </p:cNvSpPr>
            <p:nvPr/>
          </p:nvSpPr>
          <p:spPr bwMode="auto">
            <a:xfrm>
              <a:off x="2723" y="2954"/>
              <a:ext cx="235" cy="22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noFill/>
                    <a:round/>
                    <a:headEnd/>
                    <a:tailEnd/>
                  </a:ln>
                  <a:solidFill>
                    <a:srgbClr val="663300"/>
                  </a:solidFill>
                  <a:latin typeface="Comic Sans MS"/>
                </a:rPr>
                <a:t>x</a:t>
              </a:r>
            </a:p>
          </p:txBody>
        </p:sp>
      </p:grp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5600"/>
            <a:ext cx="7772400" cy="1143000"/>
          </a:xfrm>
        </p:spPr>
        <p:txBody>
          <a:bodyPr/>
          <a:lstStyle/>
          <a:p>
            <a:r>
              <a:rPr lang="en-US" altLang="en-US" smtClean="0"/>
              <a:t>Let’s find the Least Common Multiple (LCM) of 6 and 8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65300"/>
            <a:ext cx="7772400" cy="1085850"/>
          </a:xfrm>
          <a:solidFill>
            <a:srgbClr val="DCB996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mtClean="0">
                <a:solidFill>
                  <a:srgbClr val="885B00"/>
                </a:solidFill>
              </a:rPr>
              <a:t>The LCM is the product of all the numbers on the left and the bottom.</a:t>
            </a:r>
          </a:p>
        </p:txBody>
      </p:sp>
      <p:sp>
        <p:nvSpPr>
          <p:cNvPr id="5126" name="WordArt 4"/>
          <p:cNvSpPr>
            <a:spLocks noChangeArrowheads="1" noChangeShapeType="1" noTextEdit="1"/>
          </p:cNvSpPr>
          <p:nvPr/>
        </p:nvSpPr>
        <p:spPr bwMode="auto">
          <a:xfrm>
            <a:off x="3671888" y="3105150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6</a:t>
            </a:r>
          </a:p>
        </p:txBody>
      </p:sp>
      <p:sp>
        <p:nvSpPr>
          <p:cNvPr id="5127" name="WordArt 5"/>
          <p:cNvSpPr>
            <a:spLocks noChangeArrowheads="1" noChangeShapeType="1" noTextEdit="1"/>
          </p:cNvSpPr>
          <p:nvPr/>
        </p:nvSpPr>
        <p:spPr bwMode="auto">
          <a:xfrm>
            <a:off x="4910138" y="3105150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8</a:t>
            </a:r>
          </a:p>
        </p:txBody>
      </p:sp>
      <p:sp>
        <p:nvSpPr>
          <p:cNvPr id="5128" name="AutoShape 6"/>
          <p:cNvSpPr>
            <a:spLocks noChangeArrowheads="1"/>
          </p:cNvSpPr>
          <p:nvPr/>
        </p:nvSpPr>
        <p:spPr bwMode="auto">
          <a:xfrm>
            <a:off x="3263900" y="2922588"/>
            <a:ext cx="74613" cy="1323975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129" name="AutoShape 7"/>
          <p:cNvSpPr>
            <a:spLocks noChangeArrowheads="1"/>
          </p:cNvSpPr>
          <p:nvPr/>
        </p:nvSpPr>
        <p:spPr bwMode="auto">
          <a:xfrm rot="5400000">
            <a:off x="4729162" y="2706688"/>
            <a:ext cx="74613" cy="3005138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5130" name="WordArt 9"/>
          <p:cNvSpPr>
            <a:spLocks noChangeArrowheads="1" noChangeShapeType="1" noTextEdit="1"/>
          </p:cNvSpPr>
          <p:nvPr/>
        </p:nvSpPr>
        <p:spPr bwMode="auto">
          <a:xfrm>
            <a:off x="2519363" y="3105150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2</a:t>
            </a:r>
          </a:p>
        </p:txBody>
      </p:sp>
      <p:sp>
        <p:nvSpPr>
          <p:cNvPr id="5131" name="WordArt 11"/>
          <p:cNvSpPr>
            <a:spLocks noChangeArrowheads="1" noChangeShapeType="1" noTextEdit="1"/>
          </p:cNvSpPr>
          <p:nvPr/>
        </p:nvSpPr>
        <p:spPr bwMode="auto">
          <a:xfrm>
            <a:off x="3671888" y="4418013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3</a:t>
            </a:r>
          </a:p>
        </p:txBody>
      </p:sp>
      <p:sp>
        <p:nvSpPr>
          <p:cNvPr id="5132" name="WordArt 12"/>
          <p:cNvSpPr>
            <a:spLocks noChangeArrowheads="1" noChangeShapeType="1" noTextEdit="1"/>
          </p:cNvSpPr>
          <p:nvPr/>
        </p:nvSpPr>
        <p:spPr bwMode="auto">
          <a:xfrm>
            <a:off x="4908550" y="4418013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4</a:t>
            </a:r>
          </a:p>
        </p:txBody>
      </p:sp>
      <p:sp>
        <p:nvSpPr>
          <p:cNvPr id="8215" name="WordArt 23"/>
          <p:cNvSpPr>
            <a:spLocks noChangeArrowheads="1" noChangeShapeType="1" noTextEdit="1"/>
          </p:cNvSpPr>
          <p:nvPr/>
        </p:nvSpPr>
        <p:spPr bwMode="auto">
          <a:xfrm>
            <a:off x="5695950" y="4419600"/>
            <a:ext cx="936625" cy="784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663300"/>
                </a:solidFill>
                <a:latin typeface="Comic Sans MS"/>
              </a:rPr>
              <a:t>=24</a:t>
            </a:r>
          </a:p>
        </p:txBody>
      </p:sp>
      <p:sp>
        <p:nvSpPr>
          <p:cNvPr id="8216" name="AutoShape 24"/>
          <p:cNvSpPr>
            <a:spLocks noChangeArrowheads="1"/>
          </p:cNvSpPr>
          <p:nvPr/>
        </p:nvSpPr>
        <p:spPr bwMode="auto">
          <a:xfrm>
            <a:off x="6945313" y="3063875"/>
            <a:ext cx="2024062" cy="2751138"/>
          </a:xfrm>
          <a:prstGeom prst="roundRect">
            <a:avLst>
              <a:gd name="adj" fmla="val 16667"/>
            </a:avLst>
          </a:prstGeom>
          <a:solidFill>
            <a:srgbClr val="DCB996"/>
          </a:solidFill>
          <a:ln w="57150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The LCM</a:t>
            </a:r>
          </a:p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of </a:t>
            </a:r>
          </a:p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6 and 8</a:t>
            </a:r>
          </a:p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is 24.</a:t>
            </a:r>
            <a:endParaRPr lang="en-US" alt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2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5" grpId="0" animBg="1"/>
      <p:bldP spid="8216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sp>
        <p:nvSpPr>
          <p:cNvPr id="15388" name="Freeform 28"/>
          <p:cNvSpPr>
            <a:spLocks/>
          </p:cNvSpPr>
          <p:nvPr/>
        </p:nvSpPr>
        <p:spPr bwMode="auto">
          <a:xfrm>
            <a:off x="968375" y="1824038"/>
            <a:ext cx="4725988" cy="4178300"/>
          </a:xfrm>
          <a:custGeom>
            <a:avLst/>
            <a:gdLst>
              <a:gd name="T0" fmla="*/ 2147483647 w 2977"/>
              <a:gd name="T1" fmla="*/ 2147483647 h 2632"/>
              <a:gd name="T2" fmla="*/ 2147483647 w 2977"/>
              <a:gd name="T3" fmla="*/ 2147483647 h 2632"/>
              <a:gd name="T4" fmla="*/ 2147483647 w 2977"/>
              <a:gd name="T5" fmla="*/ 2147483647 h 2632"/>
              <a:gd name="T6" fmla="*/ 2147483647 w 2977"/>
              <a:gd name="T7" fmla="*/ 2147483647 h 2632"/>
              <a:gd name="T8" fmla="*/ 2147483647 w 2977"/>
              <a:gd name="T9" fmla="*/ 2147483647 h 2632"/>
              <a:gd name="T10" fmla="*/ 2147483647 w 2977"/>
              <a:gd name="T11" fmla="*/ 2147483647 h 2632"/>
              <a:gd name="T12" fmla="*/ 2147483647 w 2977"/>
              <a:gd name="T13" fmla="*/ 2147483647 h 2632"/>
              <a:gd name="T14" fmla="*/ 2147483647 w 2977"/>
              <a:gd name="T15" fmla="*/ 2147483647 h 2632"/>
              <a:gd name="T16" fmla="*/ 2147483647 w 2977"/>
              <a:gd name="T17" fmla="*/ 2147483647 h 2632"/>
              <a:gd name="T18" fmla="*/ 2147483647 w 2977"/>
              <a:gd name="T19" fmla="*/ 2147483647 h 2632"/>
              <a:gd name="T20" fmla="*/ 2147483647 w 2977"/>
              <a:gd name="T21" fmla="*/ 2147483647 h 2632"/>
              <a:gd name="T22" fmla="*/ 2147483647 w 2977"/>
              <a:gd name="T23" fmla="*/ 2147483647 h 2632"/>
              <a:gd name="T24" fmla="*/ 2147483647 w 2977"/>
              <a:gd name="T25" fmla="*/ 2147483647 h 2632"/>
              <a:gd name="T26" fmla="*/ 2147483647 w 2977"/>
              <a:gd name="T27" fmla="*/ 2147483647 h 2632"/>
              <a:gd name="T28" fmla="*/ 2147483647 w 2977"/>
              <a:gd name="T29" fmla="*/ 2147483647 h 2632"/>
              <a:gd name="T30" fmla="*/ 2147483647 w 2977"/>
              <a:gd name="T31" fmla="*/ 2147483647 h 2632"/>
              <a:gd name="T32" fmla="*/ 2147483647 w 2977"/>
              <a:gd name="T33" fmla="*/ 2147483647 h 2632"/>
              <a:gd name="T34" fmla="*/ 2147483647 w 2977"/>
              <a:gd name="T35" fmla="*/ 2147483647 h 2632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2977"/>
              <a:gd name="T55" fmla="*/ 0 h 2632"/>
              <a:gd name="T56" fmla="*/ 2977 w 2977"/>
              <a:gd name="T57" fmla="*/ 2632 h 2632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2977" h="2632">
                <a:moveTo>
                  <a:pt x="191" y="154"/>
                </a:moveTo>
                <a:cubicBezTo>
                  <a:pt x="50" y="284"/>
                  <a:pt x="0" y="618"/>
                  <a:pt x="20" y="814"/>
                </a:cubicBezTo>
                <a:cubicBezTo>
                  <a:pt x="40" y="1010"/>
                  <a:pt x="291" y="1115"/>
                  <a:pt x="311" y="1328"/>
                </a:cubicBezTo>
                <a:cubicBezTo>
                  <a:pt x="331" y="1541"/>
                  <a:pt x="150" y="1900"/>
                  <a:pt x="140" y="2091"/>
                </a:cubicBezTo>
                <a:cubicBezTo>
                  <a:pt x="130" y="2282"/>
                  <a:pt x="190" y="2400"/>
                  <a:pt x="251" y="2477"/>
                </a:cubicBezTo>
                <a:cubicBezTo>
                  <a:pt x="312" y="2554"/>
                  <a:pt x="118" y="2543"/>
                  <a:pt x="509" y="2554"/>
                </a:cubicBezTo>
                <a:cubicBezTo>
                  <a:pt x="900" y="2565"/>
                  <a:pt x="2223" y="2632"/>
                  <a:pt x="2600" y="2545"/>
                </a:cubicBezTo>
                <a:cubicBezTo>
                  <a:pt x="2977" y="2458"/>
                  <a:pt x="2814" y="2139"/>
                  <a:pt x="2771" y="2031"/>
                </a:cubicBezTo>
                <a:cubicBezTo>
                  <a:pt x="2728" y="1923"/>
                  <a:pt x="2506" y="1893"/>
                  <a:pt x="2343" y="1894"/>
                </a:cubicBezTo>
                <a:cubicBezTo>
                  <a:pt x="2180" y="1895"/>
                  <a:pt x="1940" y="2040"/>
                  <a:pt x="1794" y="2040"/>
                </a:cubicBezTo>
                <a:cubicBezTo>
                  <a:pt x="1648" y="2040"/>
                  <a:pt x="1619" y="1883"/>
                  <a:pt x="1469" y="1894"/>
                </a:cubicBezTo>
                <a:cubicBezTo>
                  <a:pt x="1319" y="1905"/>
                  <a:pt x="955" y="2184"/>
                  <a:pt x="894" y="2108"/>
                </a:cubicBezTo>
                <a:cubicBezTo>
                  <a:pt x="833" y="2032"/>
                  <a:pt x="1118" y="1601"/>
                  <a:pt x="1100" y="1440"/>
                </a:cubicBezTo>
                <a:cubicBezTo>
                  <a:pt x="1082" y="1279"/>
                  <a:pt x="819" y="1277"/>
                  <a:pt x="783" y="1140"/>
                </a:cubicBezTo>
                <a:cubicBezTo>
                  <a:pt x="747" y="1003"/>
                  <a:pt x="889" y="747"/>
                  <a:pt x="886" y="617"/>
                </a:cubicBezTo>
                <a:cubicBezTo>
                  <a:pt x="883" y="487"/>
                  <a:pt x="769" y="457"/>
                  <a:pt x="766" y="360"/>
                </a:cubicBezTo>
                <a:cubicBezTo>
                  <a:pt x="763" y="263"/>
                  <a:pt x="966" y="68"/>
                  <a:pt x="869" y="34"/>
                </a:cubicBezTo>
                <a:cubicBezTo>
                  <a:pt x="772" y="0"/>
                  <a:pt x="332" y="24"/>
                  <a:pt x="191" y="154"/>
                </a:cubicBezTo>
                <a:close/>
              </a:path>
            </a:pathLst>
          </a:custGeom>
          <a:solidFill>
            <a:srgbClr val="DCB9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numbers in the ladder give you the LCM?</a:t>
            </a:r>
          </a:p>
        </p:txBody>
      </p:sp>
      <p:sp>
        <p:nvSpPr>
          <p:cNvPr id="6149" name="WordArt 4"/>
          <p:cNvSpPr>
            <a:spLocks noChangeArrowheads="1" noChangeShapeType="1" noTextEdit="1"/>
          </p:cNvSpPr>
          <p:nvPr/>
        </p:nvSpPr>
        <p:spPr bwMode="auto">
          <a:xfrm>
            <a:off x="2452688" y="2311400"/>
            <a:ext cx="55562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6150" name="WordArt 5"/>
          <p:cNvSpPr>
            <a:spLocks noChangeArrowheads="1" noChangeShapeType="1" noTextEdit="1"/>
          </p:cNvSpPr>
          <p:nvPr/>
        </p:nvSpPr>
        <p:spPr bwMode="auto">
          <a:xfrm>
            <a:off x="3349625" y="2311400"/>
            <a:ext cx="59372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6151" name="AutoShape 6"/>
          <p:cNvSpPr>
            <a:spLocks noChangeArrowheads="1"/>
          </p:cNvSpPr>
          <p:nvPr/>
        </p:nvSpPr>
        <p:spPr bwMode="auto">
          <a:xfrm>
            <a:off x="2157413" y="2179638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52" name="AutoShape 7"/>
          <p:cNvSpPr>
            <a:spLocks noChangeArrowheads="1"/>
          </p:cNvSpPr>
          <p:nvPr/>
        </p:nvSpPr>
        <p:spPr bwMode="auto">
          <a:xfrm rot="5400000">
            <a:off x="3218656" y="2023270"/>
            <a:ext cx="53975" cy="2176462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2452688" y="3262313"/>
            <a:ext cx="514350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6154" name="WordArt 10"/>
          <p:cNvSpPr>
            <a:spLocks noChangeArrowheads="1" noChangeShapeType="1" noTextEdit="1"/>
          </p:cNvSpPr>
          <p:nvPr/>
        </p:nvSpPr>
        <p:spPr bwMode="auto">
          <a:xfrm>
            <a:off x="3348038" y="3262313"/>
            <a:ext cx="595312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2295525" y="3108325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 rot="5400000">
            <a:off x="3319462" y="3040063"/>
            <a:ext cx="53975" cy="20002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57" name="WordArt 15"/>
          <p:cNvSpPr>
            <a:spLocks noChangeArrowheads="1" noChangeShapeType="1" noTextEdit="1"/>
          </p:cNvSpPr>
          <p:nvPr/>
        </p:nvSpPr>
        <p:spPr bwMode="auto">
          <a:xfrm>
            <a:off x="3627438" y="4181475"/>
            <a:ext cx="59372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6158" name="AutoShape 16"/>
          <p:cNvSpPr>
            <a:spLocks noChangeArrowheads="1"/>
          </p:cNvSpPr>
          <p:nvPr/>
        </p:nvSpPr>
        <p:spPr bwMode="auto">
          <a:xfrm>
            <a:off x="2573338" y="4027488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59" name="AutoShape 17"/>
          <p:cNvSpPr>
            <a:spLocks noChangeArrowheads="1"/>
          </p:cNvSpPr>
          <p:nvPr/>
        </p:nvSpPr>
        <p:spPr bwMode="auto">
          <a:xfrm rot="5400000">
            <a:off x="3455194" y="4102894"/>
            <a:ext cx="53975" cy="1712913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160" name="WordArt 21"/>
          <p:cNvSpPr>
            <a:spLocks noChangeArrowheads="1" noChangeShapeType="1" noTextEdit="1"/>
          </p:cNvSpPr>
          <p:nvPr/>
        </p:nvSpPr>
        <p:spPr bwMode="auto">
          <a:xfrm>
            <a:off x="1503363" y="2355850"/>
            <a:ext cx="55562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6161" name="WordArt 22"/>
          <p:cNvSpPr>
            <a:spLocks noChangeArrowheads="1" noChangeShapeType="1" noTextEdit="1"/>
          </p:cNvSpPr>
          <p:nvPr/>
        </p:nvSpPr>
        <p:spPr bwMode="auto">
          <a:xfrm>
            <a:off x="1638300" y="3305175"/>
            <a:ext cx="514350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6162" name="WordArt 23"/>
          <p:cNvSpPr>
            <a:spLocks noChangeArrowheads="1" noChangeShapeType="1" noTextEdit="1"/>
          </p:cNvSpPr>
          <p:nvPr/>
        </p:nvSpPr>
        <p:spPr bwMode="auto">
          <a:xfrm>
            <a:off x="1968500" y="4192588"/>
            <a:ext cx="514350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6163" name="WordArt 24"/>
          <p:cNvSpPr>
            <a:spLocks noChangeArrowheads="1" noChangeShapeType="1" noTextEdit="1"/>
          </p:cNvSpPr>
          <p:nvPr/>
        </p:nvSpPr>
        <p:spPr bwMode="auto">
          <a:xfrm>
            <a:off x="2909888" y="4195763"/>
            <a:ext cx="514350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6164" name="WordArt 25"/>
          <p:cNvSpPr>
            <a:spLocks noChangeArrowheads="1" noChangeShapeType="1" noTextEdit="1"/>
          </p:cNvSpPr>
          <p:nvPr/>
        </p:nvSpPr>
        <p:spPr bwMode="auto">
          <a:xfrm>
            <a:off x="3810000" y="5056188"/>
            <a:ext cx="514350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6165" name="WordArt 26"/>
          <p:cNvSpPr>
            <a:spLocks noChangeArrowheads="1" noChangeShapeType="1" noTextEdit="1"/>
          </p:cNvSpPr>
          <p:nvPr/>
        </p:nvSpPr>
        <p:spPr bwMode="auto">
          <a:xfrm>
            <a:off x="2941638" y="5086350"/>
            <a:ext cx="514350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5116513" y="1878013"/>
            <a:ext cx="3783012" cy="3863975"/>
            <a:chOff x="3223" y="1183"/>
            <a:chExt cx="2383" cy="2434"/>
          </a:xfrm>
        </p:grpSpPr>
        <p:sp>
          <p:nvSpPr>
            <p:cNvPr id="6167" name="AutoShape 30"/>
            <p:cNvSpPr>
              <a:spLocks noChangeArrowheads="1"/>
            </p:cNvSpPr>
            <p:nvPr/>
          </p:nvSpPr>
          <p:spPr bwMode="auto">
            <a:xfrm>
              <a:off x="3223" y="1183"/>
              <a:ext cx="2383" cy="2434"/>
            </a:xfrm>
            <a:prstGeom prst="roundRect">
              <a:avLst>
                <a:gd name="adj" fmla="val 16667"/>
              </a:avLst>
            </a:prstGeom>
            <a:solidFill>
              <a:srgbClr val="DCB996"/>
            </a:solidFill>
            <a:ln w="57150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6168" name="Text Box 29"/>
            <p:cNvSpPr txBox="1">
              <a:spLocks noChangeArrowheads="1"/>
            </p:cNvSpPr>
            <p:nvPr/>
          </p:nvSpPr>
          <p:spPr bwMode="auto">
            <a:xfrm>
              <a:off x="3407" y="1450"/>
              <a:ext cx="2015" cy="1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200">
                  <a:solidFill>
                    <a:srgbClr val="663300"/>
                  </a:solidFill>
                  <a:latin typeface="Comic Sans MS" pitchFamily="66" charset="0"/>
                </a:rPr>
                <a:t>The “L” shape gives you the LCM:  multiply the numbers on the left and bottom.</a:t>
              </a:r>
            </a:p>
          </p:txBody>
        </p:sp>
      </p:grp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sp>
        <p:nvSpPr>
          <p:cNvPr id="9233" name="Oval 17"/>
          <p:cNvSpPr>
            <a:spLocks noChangeArrowheads="1"/>
          </p:cNvSpPr>
          <p:nvPr/>
        </p:nvSpPr>
        <p:spPr bwMode="auto">
          <a:xfrm>
            <a:off x="2228850" y="2990850"/>
            <a:ext cx="966788" cy="1190625"/>
          </a:xfrm>
          <a:prstGeom prst="ellipse">
            <a:avLst/>
          </a:prstGeom>
          <a:solidFill>
            <a:srgbClr val="DCB9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254000"/>
            <a:ext cx="9144000" cy="1143000"/>
          </a:xfrm>
        </p:spPr>
        <p:txBody>
          <a:bodyPr/>
          <a:lstStyle/>
          <a:p>
            <a:r>
              <a:rPr lang="en-US" altLang="en-US" smtClean="0"/>
              <a:t>What about the Greatest Common Factor (GCF) of 6 and 8?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765300"/>
            <a:ext cx="7772400" cy="1085850"/>
          </a:xfrm>
          <a:solidFill>
            <a:srgbClr val="DCB996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mtClean="0">
                <a:solidFill>
                  <a:srgbClr val="885B00"/>
                </a:solidFill>
              </a:rPr>
              <a:t>The GCF is the product of all the numbers on the left.</a:t>
            </a:r>
          </a:p>
        </p:txBody>
      </p:sp>
      <p:sp>
        <p:nvSpPr>
          <p:cNvPr id="7174" name="WordArt 8"/>
          <p:cNvSpPr>
            <a:spLocks noChangeArrowheads="1" noChangeShapeType="1" noTextEdit="1"/>
          </p:cNvSpPr>
          <p:nvPr/>
        </p:nvSpPr>
        <p:spPr bwMode="auto">
          <a:xfrm>
            <a:off x="3671888" y="3105150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6</a:t>
            </a:r>
          </a:p>
        </p:txBody>
      </p:sp>
      <p:sp>
        <p:nvSpPr>
          <p:cNvPr id="7175" name="WordArt 9"/>
          <p:cNvSpPr>
            <a:spLocks noChangeArrowheads="1" noChangeShapeType="1" noTextEdit="1"/>
          </p:cNvSpPr>
          <p:nvPr/>
        </p:nvSpPr>
        <p:spPr bwMode="auto">
          <a:xfrm>
            <a:off x="4910138" y="3105150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8</a:t>
            </a:r>
          </a:p>
        </p:txBody>
      </p:sp>
      <p:sp>
        <p:nvSpPr>
          <p:cNvPr id="7176" name="AutoShape 10"/>
          <p:cNvSpPr>
            <a:spLocks noChangeArrowheads="1"/>
          </p:cNvSpPr>
          <p:nvPr/>
        </p:nvSpPr>
        <p:spPr bwMode="auto">
          <a:xfrm>
            <a:off x="3263900" y="2922588"/>
            <a:ext cx="74613" cy="1323975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177" name="AutoShape 11"/>
          <p:cNvSpPr>
            <a:spLocks noChangeArrowheads="1"/>
          </p:cNvSpPr>
          <p:nvPr/>
        </p:nvSpPr>
        <p:spPr bwMode="auto">
          <a:xfrm rot="5400000">
            <a:off x="4729162" y="2706688"/>
            <a:ext cx="74613" cy="3005138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7178" name="WordArt 12"/>
          <p:cNvSpPr>
            <a:spLocks noChangeArrowheads="1" noChangeShapeType="1" noTextEdit="1"/>
          </p:cNvSpPr>
          <p:nvPr/>
        </p:nvSpPr>
        <p:spPr bwMode="auto">
          <a:xfrm>
            <a:off x="2519363" y="3105150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2</a:t>
            </a:r>
          </a:p>
        </p:txBody>
      </p:sp>
      <p:sp>
        <p:nvSpPr>
          <p:cNvPr id="7179" name="WordArt 13"/>
          <p:cNvSpPr>
            <a:spLocks noChangeArrowheads="1" noChangeShapeType="1" noTextEdit="1"/>
          </p:cNvSpPr>
          <p:nvPr/>
        </p:nvSpPr>
        <p:spPr bwMode="auto">
          <a:xfrm>
            <a:off x="3671888" y="4418013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3</a:t>
            </a:r>
          </a:p>
        </p:txBody>
      </p:sp>
      <p:sp>
        <p:nvSpPr>
          <p:cNvPr id="7180" name="WordArt 14"/>
          <p:cNvSpPr>
            <a:spLocks noChangeArrowheads="1" noChangeShapeType="1" noTextEdit="1"/>
          </p:cNvSpPr>
          <p:nvPr/>
        </p:nvSpPr>
        <p:spPr bwMode="auto">
          <a:xfrm>
            <a:off x="4908550" y="4418013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4</a:t>
            </a:r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>
            <a:off x="6945313" y="3063875"/>
            <a:ext cx="2024062" cy="2751138"/>
          </a:xfrm>
          <a:prstGeom prst="roundRect">
            <a:avLst>
              <a:gd name="adj" fmla="val 16667"/>
            </a:avLst>
          </a:prstGeom>
          <a:solidFill>
            <a:srgbClr val="DCB996"/>
          </a:solidFill>
          <a:ln w="57150">
            <a:solidFill>
              <a:srgbClr val="66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The GCF</a:t>
            </a:r>
          </a:p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of </a:t>
            </a:r>
          </a:p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6 and 8</a:t>
            </a:r>
          </a:p>
          <a:p>
            <a:pPr algn="ctr"/>
            <a:r>
              <a:rPr lang="en-US" altLang="en-US" sz="3200">
                <a:solidFill>
                  <a:srgbClr val="663300"/>
                </a:solidFill>
                <a:latin typeface="Comic Sans MS" pitchFamily="66" charset="0"/>
              </a:rPr>
              <a:t>is 2.</a:t>
            </a:r>
            <a:endParaRPr lang="en-US" altLang="en-US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3" grpId="0" animBg="1"/>
      <p:bldP spid="9223" grpId="0" animBg="1" autoUpdateAnimBg="0"/>
      <p:bldP spid="9232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sp>
        <p:nvSpPr>
          <p:cNvPr id="16409" name="AutoShape 25"/>
          <p:cNvSpPr>
            <a:spLocks noChangeArrowheads="1"/>
          </p:cNvSpPr>
          <p:nvPr/>
        </p:nvSpPr>
        <p:spPr bwMode="auto">
          <a:xfrm rot="-763437">
            <a:off x="1504950" y="1944688"/>
            <a:ext cx="923925" cy="3524250"/>
          </a:xfrm>
          <a:prstGeom prst="roundRect">
            <a:avLst>
              <a:gd name="adj" fmla="val 50000"/>
            </a:avLst>
          </a:prstGeom>
          <a:solidFill>
            <a:srgbClr val="DCB9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numbers in the ladder give you the GCF?</a:t>
            </a:r>
          </a:p>
        </p:txBody>
      </p:sp>
      <p:sp>
        <p:nvSpPr>
          <p:cNvPr id="8197" name="WordArt 4"/>
          <p:cNvSpPr>
            <a:spLocks noChangeArrowheads="1" noChangeShapeType="1" noTextEdit="1"/>
          </p:cNvSpPr>
          <p:nvPr/>
        </p:nvSpPr>
        <p:spPr bwMode="auto">
          <a:xfrm>
            <a:off x="2452688" y="2311400"/>
            <a:ext cx="55562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8198" name="WordArt 5"/>
          <p:cNvSpPr>
            <a:spLocks noChangeArrowheads="1" noChangeShapeType="1" noTextEdit="1"/>
          </p:cNvSpPr>
          <p:nvPr/>
        </p:nvSpPr>
        <p:spPr bwMode="auto">
          <a:xfrm>
            <a:off x="3349625" y="2311400"/>
            <a:ext cx="59372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8199" name="AutoShape 6"/>
          <p:cNvSpPr>
            <a:spLocks noChangeArrowheads="1"/>
          </p:cNvSpPr>
          <p:nvPr/>
        </p:nvSpPr>
        <p:spPr bwMode="auto">
          <a:xfrm>
            <a:off x="2157413" y="2179638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00" name="AutoShape 7"/>
          <p:cNvSpPr>
            <a:spLocks noChangeArrowheads="1"/>
          </p:cNvSpPr>
          <p:nvPr/>
        </p:nvSpPr>
        <p:spPr bwMode="auto">
          <a:xfrm rot="5400000">
            <a:off x="3218656" y="2023270"/>
            <a:ext cx="53975" cy="2176462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01" name="WordArt 8"/>
          <p:cNvSpPr>
            <a:spLocks noChangeArrowheads="1" noChangeShapeType="1" noTextEdit="1"/>
          </p:cNvSpPr>
          <p:nvPr/>
        </p:nvSpPr>
        <p:spPr bwMode="auto">
          <a:xfrm>
            <a:off x="2452688" y="3262313"/>
            <a:ext cx="514350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8202" name="WordArt 9"/>
          <p:cNvSpPr>
            <a:spLocks noChangeArrowheads="1" noChangeShapeType="1" noTextEdit="1"/>
          </p:cNvSpPr>
          <p:nvPr/>
        </p:nvSpPr>
        <p:spPr bwMode="auto">
          <a:xfrm>
            <a:off x="3348038" y="3262313"/>
            <a:ext cx="595312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8203" name="AutoShape 10"/>
          <p:cNvSpPr>
            <a:spLocks noChangeArrowheads="1"/>
          </p:cNvSpPr>
          <p:nvPr/>
        </p:nvSpPr>
        <p:spPr bwMode="auto">
          <a:xfrm>
            <a:off x="2295525" y="3108325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04" name="AutoShape 11"/>
          <p:cNvSpPr>
            <a:spLocks noChangeArrowheads="1"/>
          </p:cNvSpPr>
          <p:nvPr/>
        </p:nvSpPr>
        <p:spPr bwMode="auto">
          <a:xfrm rot="5400000">
            <a:off x="3319462" y="3040063"/>
            <a:ext cx="53975" cy="20002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05" name="WordArt 12"/>
          <p:cNvSpPr>
            <a:spLocks noChangeArrowheads="1" noChangeShapeType="1" noTextEdit="1"/>
          </p:cNvSpPr>
          <p:nvPr/>
        </p:nvSpPr>
        <p:spPr bwMode="auto">
          <a:xfrm>
            <a:off x="3627438" y="4181475"/>
            <a:ext cx="59372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8206" name="AutoShape 13"/>
          <p:cNvSpPr>
            <a:spLocks noChangeArrowheads="1"/>
          </p:cNvSpPr>
          <p:nvPr/>
        </p:nvSpPr>
        <p:spPr bwMode="auto">
          <a:xfrm>
            <a:off x="2573338" y="4027488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07" name="AutoShape 14"/>
          <p:cNvSpPr>
            <a:spLocks noChangeArrowheads="1"/>
          </p:cNvSpPr>
          <p:nvPr/>
        </p:nvSpPr>
        <p:spPr bwMode="auto">
          <a:xfrm rot="5400000">
            <a:off x="3455194" y="4102894"/>
            <a:ext cx="53975" cy="1712913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8208" name="WordArt 15"/>
          <p:cNvSpPr>
            <a:spLocks noChangeArrowheads="1" noChangeShapeType="1" noTextEdit="1"/>
          </p:cNvSpPr>
          <p:nvPr/>
        </p:nvSpPr>
        <p:spPr bwMode="auto">
          <a:xfrm>
            <a:off x="1503363" y="2355850"/>
            <a:ext cx="555625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8209" name="WordArt 16"/>
          <p:cNvSpPr>
            <a:spLocks noChangeArrowheads="1" noChangeShapeType="1" noTextEdit="1"/>
          </p:cNvSpPr>
          <p:nvPr/>
        </p:nvSpPr>
        <p:spPr bwMode="auto">
          <a:xfrm>
            <a:off x="1638300" y="3305175"/>
            <a:ext cx="514350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8210" name="WordArt 17"/>
          <p:cNvSpPr>
            <a:spLocks noChangeArrowheads="1" noChangeShapeType="1" noTextEdit="1"/>
          </p:cNvSpPr>
          <p:nvPr/>
        </p:nvSpPr>
        <p:spPr bwMode="auto">
          <a:xfrm>
            <a:off x="1968500" y="4192588"/>
            <a:ext cx="514350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8211" name="WordArt 18"/>
          <p:cNvSpPr>
            <a:spLocks noChangeArrowheads="1" noChangeShapeType="1" noTextEdit="1"/>
          </p:cNvSpPr>
          <p:nvPr/>
        </p:nvSpPr>
        <p:spPr bwMode="auto">
          <a:xfrm>
            <a:off x="2909888" y="4195763"/>
            <a:ext cx="514350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8212" name="WordArt 19"/>
          <p:cNvSpPr>
            <a:spLocks noChangeArrowheads="1" noChangeShapeType="1" noTextEdit="1"/>
          </p:cNvSpPr>
          <p:nvPr/>
        </p:nvSpPr>
        <p:spPr bwMode="auto">
          <a:xfrm>
            <a:off x="3810000" y="5056188"/>
            <a:ext cx="514350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8213" name="WordArt 20"/>
          <p:cNvSpPr>
            <a:spLocks noChangeArrowheads="1" noChangeShapeType="1" noTextEdit="1"/>
          </p:cNvSpPr>
          <p:nvPr/>
        </p:nvSpPr>
        <p:spPr bwMode="auto">
          <a:xfrm>
            <a:off x="2941638" y="5086350"/>
            <a:ext cx="514350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116513" y="2155825"/>
            <a:ext cx="3783012" cy="2503488"/>
            <a:chOff x="3223" y="1637"/>
            <a:chExt cx="2383" cy="1577"/>
          </a:xfrm>
        </p:grpSpPr>
        <p:sp>
          <p:nvSpPr>
            <p:cNvPr id="8215" name="AutoShape 22"/>
            <p:cNvSpPr>
              <a:spLocks noChangeArrowheads="1"/>
            </p:cNvSpPr>
            <p:nvPr/>
          </p:nvSpPr>
          <p:spPr bwMode="auto">
            <a:xfrm>
              <a:off x="3223" y="1637"/>
              <a:ext cx="2383" cy="1577"/>
            </a:xfrm>
            <a:prstGeom prst="roundRect">
              <a:avLst>
                <a:gd name="adj" fmla="val 16667"/>
              </a:avLst>
            </a:prstGeom>
            <a:solidFill>
              <a:srgbClr val="DCB996"/>
            </a:solidFill>
            <a:ln w="57150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8216" name="Text Box 23"/>
            <p:cNvSpPr txBox="1">
              <a:spLocks noChangeArrowheads="1"/>
            </p:cNvSpPr>
            <p:nvPr/>
          </p:nvSpPr>
          <p:spPr bwMode="auto">
            <a:xfrm>
              <a:off x="3407" y="1782"/>
              <a:ext cx="2015" cy="12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200">
                  <a:solidFill>
                    <a:srgbClr val="663300"/>
                  </a:solidFill>
                  <a:latin typeface="Comic Sans MS" pitchFamily="66" charset="0"/>
                </a:rPr>
                <a:t>Multiply the numbers on the left only for the GCF.</a:t>
              </a:r>
            </a:p>
          </p:txBody>
        </p:sp>
      </p:grp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0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sp>
        <p:nvSpPr>
          <p:cNvPr id="10254" name="AutoShape 14"/>
          <p:cNvSpPr>
            <a:spLocks noChangeArrowheads="1"/>
          </p:cNvSpPr>
          <p:nvPr/>
        </p:nvSpPr>
        <p:spPr bwMode="auto">
          <a:xfrm>
            <a:off x="3306763" y="4287838"/>
            <a:ext cx="2381250" cy="1165225"/>
          </a:xfrm>
          <a:prstGeom prst="roundRect">
            <a:avLst>
              <a:gd name="adj" fmla="val 50000"/>
            </a:avLst>
          </a:prstGeom>
          <a:solidFill>
            <a:srgbClr val="DCB9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pPr>
              <a:lnSpc>
                <a:spcPct val="125000"/>
              </a:lnSpc>
            </a:pPr>
            <a:r>
              <a:rPr lang="en-US" altLang="en-US" smtClean="0"/>
              <a:t>How can we use the Ladder Method to simplify    ?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1085850"/>
          </a:xfrm>
          <a:solidFill>
            <a:srgbClr val="DCB996"/>
          </a:solidFill>
        </p:spPr>
        <p:txBody>
          <a:bodyPr/>
          <a:lstStyle/>
          <a:p>
            <a:pPr marL="0" indent="0" algn="ctr">
              <a:buFontTx/>
              <a:buNone/>
            </a:pPr>
            <a:r>
              <a:rPr lang="en-US" altLang="en-US" smtClean="0">
                <a:solidFill>
                  <a:srgbClr val="885B00"/>
                </a:solidFill>
              </a:rPr>
              <a:t>The simplified numerator and denominator are on the bottom.</a:t>
            </a:r>
          </a:p>
        </p:txBody>
      </p:sp>
      <p:sp>
        <p:nvSpPr>
          <p:cNvPr id="9222" name="WordArt 5"/>
          <p:cNvSpPr>
            <a:spLocks noChangeArrowheads="1" noChangeShapeType="1" noTextEdit="1"/>
          </p:cNvSpPr>
          <p:nvPr/>
        </p:nvSpPr>
        <p:spPr bwMode="auto">
          <a:xfrm>
            <a:off x="3671888" y="3105150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6</a:t>
            </a:r>
          </a:p>
        </p:txBody>
      </p:sp>
      <p:sp>
        <p:nvSpPr>
          <p:cNvPr id="9223" name="WordArt 6"/>
          <p:cNvSpPr>
            <a:spLocks noChangeArrowheads="1" noChangeShapeType="1" noTextEdit="1"/>
          </p:cNvSpPr>
          <p:nvPr/>
        </p:nvSpPr>
        <p:spPr bwMode="auto">
          <a:xfrm>
            <a:off x="4910138" y="3105150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8</a:t>
            </a:r>
          </a:p>
        </p:txBody>
      </p:sp>
      <p:sp>
        <p:nvSpPr>
          <p:cNvPr id="9224" name="AutoShape 7"/>
          <p:cNvSpPr>
            <a:spLocks noChangeArrowheads="1"/>
          </p:cNvSpPr>
          <p:nvPr/>
        </p:nvSpPr>
        <p:spPr bwMode="auto">
          <a:xfrm>
            <a:off x="3263900" y="2922588"/>
            <a:ext cx="74613" cy="1323975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25" name="AutoShape 8"/>
          <p:cNvSpPr>
            <a:spLocks noChangeArrowheads="1"/>
          </p:cNvSpPr>
          <p:nvPr/>
        </p:nvSpPr>
        <p:spPr bwMode="auto">
          <a:xfrm rot="5400000">
            <a:off x="4729162" y="2706688"/>
            <a:ext cx="74613" cy="3005138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9226" name="WordArt 9"/>
          <p:cNvSpPr>
            <a:spLocks noChangeArrowheads="1" noChangeShapeType="1" noTextEdit="1"/>
          </p:cNvSpPr>
          <p:nvPr/>
        </p:nvSpPr>
        <p:spPr bwMode="auto">
          <a:xfrm>
            <a:off x="2519363" y="3105150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2</a:t>
            </a:r>
          </a:p>
        </p:txBody>
      </p:sp>
      <p:sp>
        <p:nvSpPr>
          <p:cNvPr id="9227" name="WordArt 10"/>
          <p:cNvSpPr>
            <a:spLocks noChangeArrowheads="1" noChangeShapeType="1" noTextEdit="1"/>
          </p:cNvSpPr>
          <p:nvPr/>
        </p:nvSpPr>
        <p:spPr bwMode="auto">
          <a:xfrm>
            <a:off x="3671888" y="4418013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3</a:t>
            </a:r>
          </a:p>
        </p:txBody>
      </p:sp>
      <p:sp>
        <p:nvSpPr>
          <p:cNvPr id="9228" name="WordArt 11"/>
          <p:cNvSpPr>
            <a:spLocks noChangeArrowheads="1" noChangeShapeType="1" noTextEdit="1"/>
          </p:cNvSpPr>
          <p:nvPr/>
        </p:nvSpPr>
        <p:spPr bwMode="auto">
          <a:xfrm>
            <a:off x="4908550" y="4418013"/>
            <a:ext cx="371475" cy="8572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4</a:t>
            </a:r>
          </a:p>
        </p:txBody>
      </p:sp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6734175" y="622300"/>
          <a:ext cx="303213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4" imgW="304668" imgH="1040948" progId="Equation.3">
                  <p:embed/>
                </p:oleObj>
              </mc:Choice>
              <mc:Fallback>
                <p:oleObj name="Equation" r:id="rId4" imgW="304668" imgH="1040948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4175" y="622300"/>
                        <a:ext cx="303213" cy="1041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6945313" y="2746375"/>
            <a:ext cx="2024062" cy="3200400"/>
            <a:chOff x="4375" y="1730"/>
            <a:chExt cx="1275" cy="2016"/>
          </a:xfrm>
        </p:grpSpPr>
        <p:sp>
          <p:nvSpPr>
            <p:cNvPr id="9231" name="AutoShape 12"/>
            <p:cNvSpPr>
              <a:spLocks noChangeArrowheads="1"/>
            </p:cNvSpPr>
            <p:nvPr/>
          </p:nvSpPr>
          <p:spPr bwMode="auto">
            <a:xfrm>
              <a:off x="4375" y="1730"/>
              <a:ext cx="1275" cy="2016"/>
            </a:xfrm>
            <a:prstGeom prst="roundRect">
              <a:avLst>
                <a:gd name="adj" fmla="val 16667"/>
              </a:avLst>
            </a:prstGeom>
            <a:solidFill>
              <a:srgbClr val="DCB996"/>
            </a:solidFill>
            <a:ln w="57150">
              <a:solidFill>
                <a:srgbClr val="66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 sz="3200">
                <a:solidFill>
                  <a:srgbClr val="663300"/>
                </a:solidFill>
                <a:latin typeface="Comic Sans MS" pitchFamily="66" charset="0"/>
              </a:endParaRPr>
            </a:p>
            <a:p>
              <a:pPr algn="ctr"/>
              <a:r>
                <a:rPr lang="en-US" altLang="en-US" sz="3200">
                  <a:solidFill>
                    <a:srgbClr val="663300"/>
                  </a:solidFill>
                  <a:latin typeface="Comic Sans MS" pitchFamily="66" charset="0"/>
                </a:rPr>
                <a:t>simplifies</a:t>
              </a:r>
            </a:p>
            <a:p>
              <a:pPr algn="ctr"/>
              <a:r>
                <a:rPr lang="en-US" altLang="en-US" sz="3200">
                  <a:solidFill>
                    <a:srgbClr val="663300"/>
                  </a:solidFill>
                  <a:latin typeface="Comic Sans MS" pitchFamily="66" charset="0"/>
                </a:rPr>
                <a:t>to</a:t>
              </a:r>
              <a:endParaRPr lang="en-US" altLang="en-US"/>
            </a:p>
            <a:p>
              <a:pPr algn="ctr"/>
              <a:endParaRPr lang="en-US" altLang="en-US"/>
            </a:p>
          </p:txBody>
        </p:sp>
        <p:graphicFrame>
          <p:nvGraphicFramePr>
            <p:cNvPr id="9232" name="Object 15"/>
            <p:cNvGraphicFramePr>
              <a:graphicFrameLocks noChangeAspect="1"/>
            </p:cNvGraphicFramePr>
            <p:nvPr/>
          </p:nvGraphicFramePr>
          <p:xfrm>
            <a:off x="4947" y="1791"/>
            <a:ext cx="191" cy="6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6" name="Equation" r:id="rId6" imgW="304668" imgH="1040948" progId="Equation.3">
                    <p:embed/>
                  </p:oleObj>
                </mc:Choice>
                <mc:Fallback>
                  <p:oleObj name="Equation" r:id="rId6" imgW="304668" imgH="1040948" progId="Equation.3">
                    <p:embed/>
                    <p:pic>
                      <p:nvPicPr>
                        <p:cNvPr id="0" name="Object 1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7" y="1791"/>
                          <a:ext cx="191" cy="6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33" name="Object 16"/>
            <p:cNvGraphicFramePr>
              <a:graphicFrameLocks noChangeAspect="1"/>
            </p:cNvGraphicFramePr>
            <p:nvPr/>
          </p:nvGraphicFramePr>
          <p:xfrm>
            <a:off x="4931" y="3050"/>
            <a:ext cx="215" cy="6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37" name="Equation" r:id="rId7" imgW="342751" imgH="1040948" progId="Equation.3">
                    <p:embed/>
                  </p:oleObj>
                </mc:Choice>
                <mc:Fallback>
                  <p:oleObj name="Equation" r:id="rId7" imgW="342751" imgH="1040948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31" y="3050"/>
                          <a:ext cx="215" cy="65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 animBg="1"/>
      <p:bldP spid="1024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Becky Afghani, LBUSD Math Curriculum Office, 2003</a:t>
            </a:r>
          </a:p>
        </p:txBody>
      </p:sp>
      <p:sp>
        <p:nvSpPr>
          <p:cNvPr id="17410" name="AutoShape 2"/>
          <p:cNvSpPr>
            <a:spLocks noChangeArrowheads="1"/>
          </p:cNvSpPr>
          <p:nvPr/>
        </p:nvSpPr>
        <p:spPr bwMode="auto">
          <a:xfrm rot="-5396065">
            <a:off x="3178969" y="4380707"/>
            <a:ext cx="923925" cy="2217737"/>
          </a:xfrm>
          <a:prstGeom prst="roundRect">
            <a:avLst>
              <a:gd name="adj" fmla="val 50000"/>
            </a:avLst>
          </a:prstGeom>
          <a:solidFill>
            <a:srgbClr val="DCB996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Which numbers in the ladder give you the simplified fraction?</a:t>
            </a:r>
          </a:p>
        </p:txBody>
      </p:sp>
      <p:sp>
        <p:nvSpPr>
          <p:cNvPr id="10245" name="WordArt 4"/>
          <p:cNvSpPr>
            <a:spLocks noChangeArrowheads="1" noChangeShapeType="1" noTextEdit="1"/>
          </p:cNvSpPr>
          <p:nvPr/>
        </p:nvSpPr>
        <p:spPr bwMode="auto">
          <a:xfrm>
            <a:off x="2452688" y="2411413"/>
            <a:ext cx="555625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10246" name="WordArt 5"/>
          <p:cNvSpPr>
            <a:spLocks noChangeArrowheads="1" noChangeShapeType="1" noTextEdit="1"/>
          </p:cNvSpPr>
          <p:nvPr/>
        </p:nvSpPr>
        <p:spPr bwMode="auto">
          <a:xfrm>
            <a:off x="3349625" y="2411413"/>
            <a:ext cx="593725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10247" name="AutoShape 6"/>
          <p:cNvSpPr>
            <a:spLocks noChangeArrowheads="1"/>
          </p:cNvSpPr>
          <p:nvPr/>
        </p:nvSpPr>
        <p:spPr bwMode="auto">
          <a:xfrm>
            <a:off x="2157413" y="2279650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48" name="AutoShape 7"/>
          <p:cNvSpPr>
            <a:spLocks noChangeArrowheads="1"/>
          </p:cNvSpPr>
          <p:nvPr/>
        </p:nvSpPr>
        <p:spPr bwMode="auto">
          <a:xfrm rot="5400000">
            <a:off x="3218656" y="2123282"/>
            <a:ext cx="53975" cy="2176462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49" name="WordArt 8"/>
          <p:cNvSpPr>
            <a:spLocks noChangeArrowheads="1" noChangeShapeType="1" noTextEdit="1"/>
          </p:cNvSpPr>
          <p:nvPr/>
        </p:nvSpPr>
        <p:spPr bwMode="auto">
          <a:xfrm>
            <a:off x="2452688" y="3362325"/>
            <a:ext cx="514350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10250" name="WordArt 9"/>
          <p:cNvSpPr>
            <a:spLocks noChangeArrowheads="1" noChangeShapeType="1" noTextEdit="1"/>
          </p:cNvSpPr>
          <p:nvPr/>
        </p:nvSpPr>
        <p:spPr bwMode="auto">
          <a:xfrm>
            <a:off x="3348038" y="3362325"/>
            <a:ext cx="595312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10251" name="AutoShape 10"/>
          <p:cNvSpPr>
            <a:spLocks noChangeArrowheads="1"/>
          </p:cNvSpPr>
          <p:nvPr/>
        </p:nvSpPr>
        <p:spPr bwMode="auto">
          <a:xfrm>
            <a:off x="2295525" y="3208338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2" name="AutoShape 11"/>
          <p:cNvSpPr>
            <a:spLocks noChangeArrowheads="1"/>
          </p:cNvSpPr>
          <p:nvPr/>
        </p:nvSpPr>
        <p:spPr bwMode="auto">
          <a:xfrm rot="5400000">
            <a:off x="3319462" y="3140076"/>
            <a:ext cx="53975" cy="20002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3" name="WordArt 12"/>
          <p:cNvSpPr>
            <a:spLocks noChangeArrowheads="1" noChangeShapeType="1" noTextEdit="1"/>
          </p:cNvSpPr>
          <p:nvPr/>
        </p:nvSpPr>
        <p:spPr bwMode="auto">
          <a:xfrm>
            <a:off x="3627438" y="4281488"/>
            <a:ext cx="593725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10254" name="AutoShape 13"/>
          <p:cNvSpPr>
            <a:spLocks noChangeArrowheads="1"/>
          </p:cNvSpPr>
          <p:nvPr/>
        </p:nvSpPr>
        <p:spPr bwMode="auto">
          <a:xfrm>
            <a:off x="2573338" y="4127500"/>
            <a:ext cx="53975" cy="958850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5" name="AutoShape 14"/>
          <p:cNvSpPr>
            <a:spLocks noChangeArrowheads="1"/>
          </p:cNvSpPr>
          <p:nvPr/>
        </p:nvSpPr>
        <p:spPr bwMode="auto">
          <a:xfrm rot="5400000">
            <a:off x="3455194" y="4202906"/>
            <a:ext cx="53975" cy="1712913"/>
          </a:xfrm>
          <a:prstGeom prst="roundRect">
            <a:avLst>
              <a:gd name="adj" fmla="val 16667"/>
            </a:avLst>
          </a:prstGeom>
          <a:solidFill>
            <a:srgbClr val="996600"/>
          </a:solidFill>
          <a:ln w="9525">
            <a:solidFill>
              <a:srgbClr val="99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0256" name="WordArt 15"/>
          <p:cNvSpPr>
            <a:spLocks noChangeArrowheads="1" noChangeShapeType="1" noTextEdit="1"/>
          </p:cNvSpPr>
          <p:nvPr/>
        </p:nvSpPr>
        <p:spPr bwMode="auto">
          <a:xfrm>
            <a:off x="1503363" y="2455863"/>
            <a:ext cx="555625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10257" name="WordArt 16"/>
          <p:cNvSpPr>
            <a:spLocks noChangeArrowheads="1" noChangeShapeType="1" noTextEdit="1"/>
          </p:cNvSpPr>
          <p:nvPr/>
        </p:nvSpPr>
        <p:spPr bwMode="auto">
          <a:xfrm>
            <a:off x="1638300" y="3405188"/>
            <a:ext cx="514350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10258" name="WordArt 17"/>
          <p:cNvSpPr>
            <a:spLocks noChangeArrowheads="1" noChangeShapeType="1" noTextEdit="1"/>
          </p:cNvSpPr>
          <p:nvPr/>
        </p:nvSpPr>
        <p:spPr bwMode="auto">
          <a:xfrm>
            <a:off x="1968500" y="4292600"/>
            <a:ext cx="514350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10259" name="WordArt 18"/>
          <p:cNvSpPr>
            <a:spLocks noChangeArrowheads="1" noChangeShapeType="1" noTextEdit="1"/>
          </p:cNvSpPr>
          <p:nvPr/>
        </p:nvSpPr>
        <p:spPr bwMode="auto">
          <a:xfrm>
            <a:off x="2909888" y="4295775"/>
            <a:ext cx="514350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10260" name="WordArt 19"/>
          <p:cNvSpPr>
            <a:spLocks noChangeArrowheads="1" noChangeShapeType="1" noTextEdit="1"/>
          </p:cNvSpPr>
          <p:nvPr/>
        </p:nvSpPr>
        <p:spPr bwMode="auto">
          <a:xfrm>
            <a:off x="3810000" y="5156200"/>
            <a:ext cx="514350" cy="6207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sp>
        <p:nvSpPr>
          <p:cNvPr id="10261" name="WordArt 20"/>
          <p:cNvSpPr>
            <a:spLocks noChangeArrowheads="1" noChangeShapeType="1" noTextEdit="1"/>
          </p:cNvSpPr>
          <p:nvPr/>
        </p:nvSpPr>
        <p:spPr bwMode="auto">
          <a:xfrm>
            <a:off x="2941638" y="5186363"/>
            <a:ext cx="514350" cy="6207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663300"/>
                  </a:solidFill>
                  <a:round/>
                  <a:headEnd/>
                  <a:tailEnd/>
                </a:ln>
                <a:solidFill>
                  <a:srgbClr val="996600"/>
                </a:solidFill>
                <a:latin typeface="Comic Sans MS"/>
              </a:rPr>
              <a:t>#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5116513" y="2155825"/>
            <a:ext cx="3783012" cy="3429000"/>
            <a:chOff x="3223" y="1358"/>
            <a:chExt cx="2383" cy="2160"/>
          </a:xfrm>
        </p:grpSpPr>
        <p:sp>
          <p:nvSpPr>
            <p:cNvPr id="10263" name="AutoShape 22"/>
            <p:cNvSpPr>
              <a:spLocks noChangeArrowheads="1"/>
            </p:cNvSpPr>
            <p:nvPr/>
          </p:nvSpPr>
          <p:spPr bwMode="auto">
            <a:xfrm>
              <a:off x="3223" y="1358"/>
              <a:ext cx="2383" cy="2160"/>
            </a:xfrm>
            <a:prstGeom prst="roundRect">
              <a:avLst>
                <a:gd name="adj" fmla="val 16667"/>
              </a:avLst>
            </a:prstGeom>
            <a:solidFill>
              <a:srgbClr val="DCB996"/>
            </a:solidFill>
            <a:ln w="57150">
              <a:solidFill>
                <a:srgbClr val="99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10264" name="Text Box 23"/>
            <p:cNvSpPr txBox="1">
              <a:spLocks noChangeArrowheads="1"/>
            </p:cNvSpPr>
            <p:nvPr/>
          </p:nvSpPr>
          <p:spPr bwMode="auto">
            <a:xfrm>
              <a:off x="3407" y="1488"/>
              <a:ext cx="2015" cy="1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3200">
                  <a:solidFill>
                    <a:srgbClr val="663300"/>
                  </a:solidFill>
                  <a:latin typeface="Comic Sans MS" pitchFamily="66" charset="0"/>
                </a:rPr>
                <a:t>The numbers on the bottom of the ladder are your simplified numerator and denominator.</a:t>
              </a:r>
            </a:p>
          </p:txBody>
        </p:sp>
      </p:grp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567</TotalTime>
  <Words>710</Words>
  <Application>Microsoft Macintosh PowerPoint</Application>
  <PresentationFormat>On-screen Show (4:3)</PresentationFormat>
  <Paragraphs>220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Comic Sans MS</vt:lpstr>
      <vt:lpstr>Symbol</vt:lpstr>
      <vt:lpstr>Times New Roman</vt:lpstr>
      <vt:lpstr>Blank Presentation</vt:lpstr>
      <vt:lpstr>Equation</vt:lpstr>
      <vt:lpstr>The Ladder Method</vt:lpstr>
      <vt:lpstr>The Ladder Method...</vt:lpstr>
      <vt:lpstr>Use the ladder to factor 6 and 8</vt:lpstr>
      <vt:lpstr>Let’s find the Least Common Multiple (LCM) of 6 and 8</vt:lpstr>
      <vt:lpstr>Which numbers in the ladder give you the LCM?</vt:lpstr>
      <vt:lpstr>What about the Greatest Common Factor (GCF) of 6 and 8?</vt:lpstr>
      <vt:lpstr>Which numbers in the ladder give you the GCF?</vt:lpstr>
      <vt:lpstr>How can we use the Ladder Method to simplify    ?</vt:lpstr>
      <vt:lpstr>Which numbers in the ladder give you the simplified fraction?</vt:lpstr>
      <vt:lpstr>Let’s try some bigger numbers.</vt:lpstr>
      <vt:lpstr>Find the LCM.</vt:lpstr>
      <vt:lpstr>Find the GCF.</vt:lpstr>
      <vt:lpstr>Simplify      .</vt:lpstr>
      <vt:lpstr>Practice.  Find the LCM and GCF for 28 and 42.  Simplify       .</vt:lpstr>
      <vt:lpstr>Extension Questions</vt:lpstr>
    </vt:vector>
  </TitlesOfParts>
  <Company>Long Beach USD</Company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Ladder Method</dc:title>
  <dc:creator>LBUSD Registered User</dc:creator>
  <cp:lastModifiedBy>Evans, Edie</cp:lastModifiedBy>
  <cp:revision>15</cp:revision>
  <dcterms:created xsi:type="dcterms:W3CDTF">2003-11-06T02:21:10Z</dcterms:created>
  <dcterms:modified xsi:type="dcterms:W3CDTF">2016-11-29T15:56:02Z</dcterms:modified>
</cp:coreProperties>
</file>